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3.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ags/tag4.xml" ContentType="application/vnd.openxmlformats-officedocument.presentationml.tags+xml"/>
  <Override PartName="/ppt/notesSlides/notesSlide68.xml" ContentType="application/vnd.openxmlformats-officedocument.presentationml.notesSlide+xml"/>
  <Override PartName="/ppt/tags/tag5.xml" ContentType="application/vnd.openxmlformats-officedocument.presentationml.tags+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tags/tag6.xml" ContentType="application/vnd.openxmlformats-officedocument.presentationml.tags+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tags/tag7.xml" ContentType="application/vnd.openxmlformats-officedocument.presentationml.tags+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08"/>
  </p:notesMasterIdLst>
  <p:sldIdLst>
    <p:sldId id="444" r:id="rId2"/>
    <p:sldId id="294" r:id="rId3"/>
    <p:sldId id="296" r:id="rId4"/>
    <p:sldId id="395" r:id="rId5"/>
    <p:sldId id="396" r:id="rId6"/>
    <p:sldId id="442" r:id="rId7"/>
    <p:sldId id="297" r:id="rId8"/>
    <p:sldId id="298" r:id="rId9"/>
    <p:sldId id="398" r:id="rId10"/>
    <p:sldId id="399" r:id="rId11"/>
    <p:sldId id="293" r:id="rId12"/>
    <p:sldId id="397" r:id="rId13"/>
    <p:sldId id="400" r:id="rId14"/>
    <p:sldId id="401" r:id="rId15"/>
    <p:sldId id="300" r:id="rId16"/>
    <p:sldId id="402" r:id="rId17"/>
    <p:sldId id="301" r:id="rId18"/>
    <p:sldId id="312" r:id="rId19"/>
    <p:sldId id="313" r:id="rId20"/>
    <p:sldId id="326" r:id="rId21"/>
    <p:sldId id="327" r:id="rId22"/>
    <p:sldId id="328" r:id="rId23"/>
    <p:sldId id="329" r:id="rId24"/>
    <p:sldId id="330" r:id="rId25"/>
    <p:sldId id="403" r:id="rId26"/>
    <p:sldId id="447" r:id="rId27"/>
    <p:sldId id="450" r:id="rId28"/>
    <p:sldId id="445" r:id="rId29"/>
    <p:sldId id="448" r:id="rId30"/>
    <p:sldId id="446" r:id="rId31"/>
    <p:sldId id="449" r:id="rId32"/>
    <p:sldId id="314" r:id="rId33"/>
    <p:sldId id="406" r:id="rId34"/>
    <p:sldId id="405" r:id="rId35"/>
    <p:sldId id="408" r:id="rId36"/>
    <p:sldId id="315" r:id="rId37"/>
    <p:sldId id="385" r:id="rId38"/>
    <p:sldId id="415" r:id="rId39"/>
    <p:sldId id="416" r:id="rId40"/>
    <p:sldId id="410" r:id="rId41"/>
    <p:sldId id="411" r:id="rId42"/>
    <p:sldId id="412" r:id="rId43"/>
    <p:sldId id="413" r:id="rId44"/>
    <p:sldId id="386" r:id="rId45"/>
    <p:sldId id="389" r:id="rId46"/>
    <p:sldId id="384" r:id="rId47"/>
    <p:sldId id="333" r:id="rId48"/>
    <p:sldId id="418" r:id="rId49"/>
    <p:sldId id="332" r:id="rId50"/>
    <p:sldId id="417" r:id="rId51"/>
    <p:sldId id="390" r:id="rId52"/>
    <p:sldId id="335" r:id="rId53"/>
    <p:sldId id="336" r:id="rId54"/>
    <p:sldId id="337" r:id="rId55"/>
    <p:sldId id="341" r:id="rId56"/>
    <p:sldId id="342" r:id="rId57"/>
    <p:sldId id="419" r:id="rId58"/>
    <p:sldId id="345" r:id="rId59"/>
    <p:sldId id="347" r:id="rId60"/>
    <p:sldId id="421" r:id="rId61"/>
    <p:sldId id="420" r:id="rId62"/>
    <p:sldId id="422" r:id="rId63"/>
    <p:sldId id="423" r:id="rId64"/>
    <p:sldId id="352" r:id="rId65"/>
    <p:sldId id="424" r:id="rId66"/>
    <p:sldId id="349" r:id="rId67"/>
    <p:sldId id="428" r:id="rId68"/>
    <p:sldId id="391" r:id="rId69"/>
    <p:sldId id="353" r:id="rId70"/>
    <p:sldId id="425" r:id="rId71"/>
    <p:sldId id="426" r:id="rId72"/>
    <p:sldId id="360" r:id="rId73"/>
    <p:sldId id="356" r:id="rId74"/>
    <p:sldId id="427" r:id="rId75"/>
    <p:sldId id="429" r:id="rId76"/>
    <p:sldId id="430" r:id="rId77"/>
    <p:sldId id="363" r:id="rId78"/>
    <p:sldId id="368" r:id="rId79"/>
    <p:sldId id="364" r:id="rId80"/>
    <p:sldId id="365" r:id="rId81"/>
    <p:sldId id="367" r:id="rId82"/>
    <p:sldId id="366" r:id="rId83"/>
    <p:sldId id="392" r:id="rId84"/>
    <p:sldId id="431" r:id="rId85"/>
    <p:sldId id="432" r:id="rId86"/>
    <p:sldId id="433" r:id="rId87"/>
    <p:sldId id="371" r:id="rId88"/>
    <p:sldId id="369" r:id="rId89"/>
    <p:sldId id="434" r:id="rId90"/>
    <p:sldId id="376" r:id="rId91"/>
    <p:sldId id="435" r:id="rId92"/>
    <p:sldId id="436" r:id="rId93"/>
    <p:sldId id="378" r:id="rId94"/>
    <p:sldId id="379" r:id="rId95"/>
    <p:sldId id="377" r:id="rId96"/>
    <p:sldId id="393" r:id="rId97"/>
    <p:sldId id="437" r:id="rId98"/>
    <p:sldId id="438" r:id="rId99"/>
    <p:sldId id="443" r:id="rId100"/>
    <p:sldId id="380" r:id="rId101"/>
    <p:sldId id="381" r:id="rId102"/>
    <p:sldId id="439" r:id="rId103"/>
    <p:sldId id="440" r:id="rId104"/>
    <p:sldId id="414" r:id="rId105"/>
    <p:sldId id="441" r:id="rId106"/>
    <p:sldId id="383" r:id="rId10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FF"/>
    <a:srgbClr val="010000"/>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5A2299-45B6-AE4B-BA5B-0011115EE750}" v="1" dt="2021-02-06T23:58:46.4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6" autoAdjust="0"/>
    <p:restoredTop sz="79225" autoAdjust="0"/>
  </p:normalViewPr>
  <p:slideViewPr>
    <p:cSldViewPr snapToGrid="0" snapToObjects="1">
      <p:cViewPr varScale="1">
        <p:scale>
          <a:sx n="85" d="100"/>
          <a:sy n="85" d="100"/>
        </p:scale>
        <p:origin x="2304" y="72"/>
      </p:cViewPr>
      <p:guideLst>
        <p:guide orient="horz" pos="2160"/>
        <p:guide pos="2880"/>
      </p:guideLst>
    </p:cSldViewPr>
  </p:slideViewPr>
  <p:outlineViewPr>
    <p:cViewPr>
      <p:scale>
        <a:sx n="33" d="100"/>
        <a:sy n="33" d="100"/>
      </p:scale>
      <p:origin x="0" y="-14208"/>
    </p:cViewPr>
  </p:outlineViewPr>
  <p:notesTextViewPr>
    <p:cViewPr>
      <p:scale>
        <a:sx n="100" d="100"/>
        <a:sy n="100" d="100"/>
      </p:scale>
      <p:origin x="0" y="0"/>
    </p:cViewPr>
  </p:notesTextViewPr>
  <p:sorterViewPr>
    <p:cViewPr>
      <p:scale>
        <a:sx n="100" d="100"/>
        <a:sy n="100" d="100"/>
      </p:scale>
      <p:origin x="0" y="-20148"/>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444D2494-A1BA-42FF-9A52-BD875E6E1C42}"/>
    <pc:docChg chg="undo custSel modSld">
      <pc:chgData name="Bethany Bolen" userId="8e338a04f9f07398" providerId="LiveId" clId="{444D2494-A1BA-42FF-9A52-BD875E6E1C42}" dt="2020-09-02T03:53:36.733" v="82" actId="732"/>
      <pc:docMkLst>
        <pc:docMk/>
      </pc:docMkLst>
      <pc:sldChg chg="addSp delSp modSp mod">
        <pc:chgData name="Bethany Bolen" userId="8e338a04f9f07398" providerId="LiveId" clId="{444D2494-A1BA-42FF-9A52-BD875E6E1C42}" dt="2020-09-02T03:52:13.315" v="54" actId="478"/>
        <pc:sldMkLst>
          <pc:docMk/>
          <pc:sldMk cId="2057428340" sldId="367"/>
        </pc:sldMkLst>
        <pc:picChg chg="add mod ord">
          <ac:chgData name="Bethany Bolen" userId="8e338a04f9f07398" providerId="LiveId" clId="{444D2494-A1BA-42FF-9A52-BD875E6E1C42}" dt="2020-09-02T03:52:11.444" v="53" actId="167"/>
          <ac:picMkLst>
            <pc:docMk/>
            <pc:sldMk cId="2057428340" sldId="367"/>
            <ac:picMk id="6" creationId="{8440E18C-8897-484D-85AC-010086BFACC0}"/>
          </ac:picMkLst>
        </pc:picChg>
        <pc:picChg chg="del">
          <ac:chgData name="Bethany Bolen" userId="8e338a04f9f07398" providerId="LiveId" clId="{444D2494-A1BA-42FF-9A52-BD875E6E1C42}" dt="2020-09-02T03:52:13.315" v="54" actId="478"/>
          <ac:picMkLst>
            <pc:docMk/>
            <pc:sldMk cId="2057428340" sldId="367"/>
            <ac:picMk id="5122" creationId="{00000000-0000-0000-0000-000000000000}"/>
          </ac:picMkLst>
        </pc:picChg>
      </pc:sldChg>
      <pc:sldChg chg="addSp delSp modSp mod">
        <pc:chgData name="Bethany Bolen" userId="8e338a04f9f07398" providerId="LiveId" clId="{444D2494-A1BA-42FF-9A52-BD875E6E1C42}" dt="2020-09-02T03:52:47.101" v="65" actId="478"/>
        <pc:sldMkLst>
          <pc:docMk/>
          <pc:sldMk cId="3804978449" sldId="371"/>
        </pc:sldMkLst>
        <pc:picChg chg="add mod ord">
          <ac:chgData name="Bethany Bolen" userId="8e338a04f9f07398" providerId="LiveId" clId="{444D2494-A1BA-42FF-9A52-BD875E6E1C42}" dt="2020-09-02T03:52:45.857" v="64" actId="167"/>
          <ac:picMkLst>
            <pc:docMk/>
            <pc:sldMk cId="3804978449" sldId="371"/>
            <ac:picMk id="6" creationId="{F752E96A-33FF-4110-9976-2EC20ADC64DA}"/>
          </ac:picMkLst>
        </pc:picChg>
        <pc:picChg chg="del">
          <ac:chgData name="Bethany Bolen" userId="8e338a04f9f07398" providerId="LiveId" clId="{444D2494-A1BA-42FF-9A52-BD875E6E1C42}" dt="2020-09-02T03:52:47.101" v="65" actId="478"/>
          <ac:picMkLst>
            <pc:docMk/>
            <pc:sldMk cId="3804978449" sldId="371"/>
            <ac:picMk id="3074" creationId="{00000000-0000-0000-0000-000000000000}"/>
          </ac:picMkLst>
        </pc:picChg>
      </pc:sldChg>
      <pc:sldChg chg="addSp delSp modSp mod">
        <pc:chgData name="Bethany Bolen" userId="8e338a04f9f07398" providerId="LiveId" clId="{444D2494-A1BA-42FF-9A52-BD875E6E1C42}" dt="2020-09-02T03:53:36.733" v="82" actId="732"/>
        <pc:sldMkLst>
          <pc:docMk/>
          <pc:sldMk cId="3664976957" sldId="383"/>
        </pc:sldMkLst>
        <pc:picChg chg="del">
          <ac:chgData name="Bethany Bolen" userId="8e338a04f9f07398" providerId="LiveId" clId="{444D2494-A1BA-42FF-9A52-BD875E6E1C42}" dt="2020-09-02T03:53:31.424" v="81" actId="478"/>
          <ac:picMkLst>
            <pc:docMk/>
            <pc:sldMk cId="3664976957" sldId="383"/>
            <ac:picMk id="6" creationId="{00000000-0000-0000-0000-000000000000}"/>
          </ac:picMkLst>
        </pc:picChg>
        <pc:picChg chg="add mod ord modCrop">
          <ac:chgData name="Bethany Bolen" userId="8e338a04f9f07398" providerId="LiveId" clId="{444D2494-A1BA-42FF-9A52-BD875E6E1C42}" dt="2020-09-02T03:53:36.733" v="82" actId="732"/>
          <ac:picMkLst>
            <pc:docMk/>
            <pc:sldMk cId="3664976957" sldId="383"/>
            <ac:picMk id="7" creationId="{33BDC16A-A3CA-4253-A74A-58FC76C959A3}"/>
          </ac:picMkLst>
        </pc:picChg>
      </pc:sldChg>
      <pc:sldChg chg="addSp delSp modSp mod">
        <pc:chgData name="Bethany Bolen" userId="8e338a04f9f07398" providerId="LiveId" clId="{444D2494-A1BA-42FF-9A52-BD875E6E1C42}" dt="2020-09-02T03:50:01.510" v="4" actId="478"/>
        <pc:sldMkLst>
          <pc:docMk/>
          <pc:sldMk cId="3137307638" sldId="396"/>
        </pc:sldMkLst>
        <pc:picChg chg="del">
          <ac:chgData name="Bethany Bolen" userId="8e338a04f9f07398" providerId="LiveId" clId="{444D2494-A1BA-42FF-9A52-BD875E6E1C42}" dt="2020-09-02T03:50:01.510" v="4" actId="478"/>
          <ac:picMkLst>
            <pc:docMk/>
            <pc:sldMk cId="3137307638" sldId="396"/>
            <ac:picMk id="5" creationId="{260C3475-9C75-4169-A6B6-8EC90D6C113E}"/>
          </ac:picMkLst>
        </pc:picChg>
        <pc:picChg chg="add mod ord">
          <ac:chgData name="Bethany Bolen" userId="8e338a04f9f07398" providerId="LiveId" clId="{444D2494-A1BA-42FF-9A52-BD875E6E1C42}" dt="2020-09-02T03:50:00.461" v="3" actId="167"/>
          <ac:picMkLst>
            <pc:docMk/>
            <pc:sldMk cId="3137307638" sldId="396"/>
            <ac:picMk id="9" creationId="{09D6ABE3-5656-4640-941A-CDA42A521754}"/>
          </ac:picMkLst>
        </pc:picChg>
      </pc:sldChg>
      <pc:sldChg chg="addSp delSp modSp mod">
        <pc:chgData name="Bethany Bolen" userId="8e338a04f9f07398" providerId="LiveId" clId="{444D2494-A1BA-42FF-9A52-BD875E6E1C42}" dt="2020-09-02T03:50:36.687" v="20" actId="478"/>
        <pc:sldMkLst>
          <pc:docMk/>
          <pc:sldMk cId="4223605601" sldId="397"/>
        </pc:sldMkLst>
        <pc:picChg chg="add mod ord">
          <ac:chgData name="Bethany Bolen" userId="8e338a04f9f07398" providerId="LiveId" clId="{444D2494-A1BA-42FF-9A52-BD875E6E1C42}" dt="2020-09-02T03:50:35.609" v="19" actId="167"/>
          <ac:picMkLst>
            <pc:docMk/>
            <pc:sldMk cId="4223605601" sldId="397"/>
            <ac:picMk id="6" creationId="{2F0BE3E0-A3FD-4328-97F6-FE3F8A2CE65B}"/>
          </ac:picMkLst>
        </pc:picChg>
        <pc:picChg chg="del">
          <ac:chgData name="Bethany Bolen" userId="8e338a04f9f07398" providerId="LiveId" clId="{444D2494-A1BA-42FF-9A52-BD875E6E1C42}" dt="2020-09-02T03:50:36.687" v="20" actId="478"/>
          <ac:picMkLst>
            <pc:docMk/>
            <pc:sldMk cId="4223605601" sldId="397"/>
            <ac:picMk id="2051" creationId="{00000000-0000-0000-0000-000000000000}"/>
          </ac:picMkLst>
        </pc:picChg>
      </pc:sldChg>
      <pc:sldChg chg="addSp delSp modSp mod">
        <pc:chgData name="Bethany Bolen" userId="8e338a04f9f07398" providerId="LiveId" clId="{444D2494-A1BA-42FF-9A52-BD875E6E1C42}" dt="2020-09-02T03:50:27.479" v="15" actId="732"/>
        <pc:sldMkLst>
          <pc:docMk/>
          <pc:sldMk cId="70072771" sldId="398"/>
        </pc:sldMkLst>
        <pc:picChg chg="add mod ord modCrop">
          <ac:chgData name="Bethany Bolen" userId="8e338a04f9f07398" providerId="LiveId" clId="{444D2494-A1BA-42FF-9A52-BD875E6E1C42}" dt="2020-09-02T03:50:27.479" v="15" actId="732"/>
          <ac:picMkLst>
            <pc:docMk/>
            <pc:sldMk cId="70072771" sldId="398"/>
            <ac:picMk id="8" creationId="{335C6D27-2C27-4497-AD1F-FCFC9AC36A89}"/>
          </ac:picMkLst>
        </pc:picChg>
        <pc:picChg chg="del">
          <ac:chgData name="Bethany Bolen" userId="8e338a04f9f07398" providerId="LiveId" clId="{444D2494-A1BA-42FF-9A52-BD875E6E1C42}" dt="2020-09-02T03:50:09.046" v="9" actId="478"/>
          <ac:picMkLst>
            <pc:docMk/>
            <pc:sldMk cId="70072771" sldId="398"/>
            <ac:picMk id="3075" creationId="{00000000-0000-0000-0000-000000000000}"/>
          </ac:picMkLst>
        </pc:picChg>
      </pc:sldChg>
      <pc:sldChg chg="addSp delSp modSp mod">
        <pc:chgData name="Bethany Bolen" userId="8e338a04f9f07398" providerId="LiveId" clId="{444D2494-A1BA-42FF-9A52-BD875E6E1C42}" dt="2020-09-02T03:51:10.187" v="30" actId="732"/>
        <pc:sldMkLst>
          <pc:docMk/>
          <pc:sldMk cId="1142304479" sldId="403"/>
        </pc:sldMkLst>
        <pc:picChg chg="add mod ord modCrop">
          <ac:chgData name="Bethany Bolen" userId="8e338a04f9f07398" providerId="LiveId" clId="{444D2494-A1BA-42FF-9A52-BD875E6E1C42}" dt="2020-09-02T03:51:10.187" v="30" actId="732"/>
          <ac:picMkLst>
            <pc:docMk/>
            <pc:sldMk cId="1142304479" sldId="403"/>
            <ac:picMk id="6" creationId="{15D2C7D7-B663-4FA6-B46E-36D72641FCCD}"/>
          </ac:picMkLst>
        </pc:picChg>
        <pc:picChg chg="del">
          <ac:chgData name="Bethany Bolen" userId="8e338a04f9f07398" providerId="LiveId" clId="{444D2494-A1BA-42FF-9A52-BD875E6E1C42}" dt="2020-09-02T03:50:47.655" v="25" actId="478"/>
          <ac:picMkLst>
            <pc:docMk/>
            <pc:sldMk cId="1142304479" sldId="403"/>
            <ac:picMk id="8" creationId="{00000000-0000-0000-0000-000000000000}"/>
          </ac:picMkLst>
        </pc:picChg>
      </pc:sldChg>
      <pc:sldChg chg="addSp delSp modSp mod">
        <pc:chgData name="Bethany Bolen" userId="8e338a04f9f07398" providerId="LiveId" clId="{444D2494-A1BA-42FF-9A52-BD875E6E1C42}" dt="2020-09-02T03:51:32.533" v="35" actId="478"/>
        <pc:sldMkLst>
          <pc:docMk/>
          <pc:sldMk cId="1204937906" sldId="421"/>
        </pc:sldMkLst>
        <pc:picChg chg="add mod ord">
          <ac:chgData name="Bethany Bolen" userId="8e338a04f9f07398" providerId="LiveId" clId="{444D2494-A1BA-42FF-9A52-BD875E6E1C42}" dt="2020-09-02T03:51:31.456" v="34" actId="167"/>
          <ac:picMkLst>
            <pc:docMk/>
            <pc:sldMk cId="1204937906" sldId="421"/>
            <ac:picMk id="6" creationId="{D517B399-922A-44DA-9A73-0140F0DA5F64}"/>
          </ac:picMkLst>
        </pc:picChg>
        <pc:picChg chg="del">
          <ac:chgData name="Bethany Bolen" userId="8e338a04f9f07398" providerId="LiveId" clId="{444D2494-A1BA-42FF-9A52-BD875E6E1C42}" dt="2020-09-02T03:51:32.533" v="35" actId="478"/>
          <ac:picMkLst>
            <pc:docMk/>
            <pc:sldMk cId="1204937906" sldId="421"/>
            <ac:picMk id="2050" creationId="{00000000-0000-0000-0000-000000000000}"/>
          </ac:picMkLst>
        </pc:picChg>
      </pc:sldChg>
      <pc:sldChg chg="addSp delSp modSp mod">
        <pc:chgData name="Bethany Bolen" userId="8e338a04f9f07398" providerId="LiveId" clId="{444D2494-A1BA-42FF-9A52-BD875E6E1C42}" dt="2020-09-02T03:51:39.593" v="40" actId="478"/>
        <pc:sldMkLst>
          <pc:docMk/>
          <pc:sldMk cId="2907525011" sldId="422"/>
        </pc:sldMkLst>
        <pc:picChg chg="add mod ord">
          <ac:chgData name="Bethany Bolen" userId="8e338a04f9f07398" providerId="LiveId" clId="{444D2494-A1BA-42FF-9A52-BD875E6E1C42}" dt="2020-09-02T03:51:38.583" v="39" actId="167"/>
          <ac:picMkLst>
            <pc:docMk/>
            <pc:sldMk cId="2907525011" sldId="422"/>
            <ac:picMk id="6" creationId="{0B9CC752-D29E-40DB-9ACB-9BE151D14F61}"/>
          </ac:picMkLst>
        </pc:picChg>
        <pc:picChg chg="del">
          <ac:chgData name="Bethany Bolen" userId="8e338a04f9f07398" providerId="LiveId" clId="{444D2494-A1BA-42FF-9A52-BD875E6E1C42}" dt="2020-09-02T03:51:39.593" v="40" actId="478"/>
          <ac:picMkLst>
            <pc:docMk/>
            <pc:sldMk cId="2907525011" sldId="422"/>
            <ac:picMk id="3074" creationId="{00000000-0000-0000-0000-000000000000}"/>
          </ac:picMkLst>
        </pc:picChg>
      </pc:sldChg>
      <pc:sldChg chg="addSp delSp modSp mod">
        <pc:chgData name="Bethany Bolen" userId="8e338a04f9f07398" providerId="LiveId" clId="{444D2494-A1BA-42FF-9A52-BD875E6E1C42}" dt="2020-09-02T03:52:02.937" v="49" actId="732"/>
        <pc:sldMkLst>
          <pc:docMk/>
          <pc:sldMk cId="797862507" sldId="426"/>
        </pc:sldMkLst>
        <pc:picChg chg="add mod ord modCrop">
          <ac:chgData name="Bethany Bolen" userId="8e338a04f9f07398" providerId="LiveId" clId="{444D2494-A1BA-42FF-9A52-BD875E6E1C42}" dt="2020-09-02T03:52:02.937" v="49" actId="732"/>
          <ac:picMkLst>
            <pc:docMk/>
            <pc:sldMk cId="797862507" sldId="426"/>
            <ac:picMk id="6" creationId="{C6C6C4B7-65CE-4D28-B4AB-6D644662D160}"/>
          </ac:picMkLst>
        </pc:picChg>
        <pc:picChg chg="del">
          <ac:chgData name="Bethany Bolen" userId="8e338a04f9f07398" providerId="LiveId" clId="{444D2494-A1BA-42FF-9A52-BD875E6E1C42}" dt="2020-09-02T03:51:53.841" v="47" actId="478"/>
          <ac:picMkLst>
            <pc:docMk/>
            <pc:sldMk cId="797862507" sldId="426"/>
            <ac:picMk id="15363" creationId="{00000000-0000-0000-0000-000000000000}"/>
          </ac:picMkLst>
        </pc:picChg>
      </pc:sldChg>
      <pc:sldChg chg="addSp delSp modSp mod">
        <pc:chgData name="Bethany Bolen" userId="8e338a04f9f07398" providerId="LiveId" clId="{444D2494-A1BA-42FF-9A52-BD875E6E1C42}" dt="2020-09-02T03:52:29.684" v="57" actId="478"/>
        <pc:sldMkLst>
          <pc:docMk/>
          <pc:sldMk cId="1100540390" sldId="432"/>
        </pc:sldMkLst>
        <pc:picChg chg="add mod ord">
          <ac:chgData name="Bethany Bolen" userId="8e338a04f9f07398" providerId="LiveId" clId="{444D2494-A1BA-42FF-9A52-BD875E6E1C42}" dt="2020-09-02T03:52:28.380" v="56" actId="167"/>
          <ac:picMkLst>
            <pc:docMk/>
            <pc:sldMk cId="1100540390" sldId="432"/>
            <ac:picMk id="6" creationId="{79EA8825-3293-4BB6-912F-E77C7B5FF2AA}"/>
          </ac:picMkLst>
        </pc:picChg>
        <pc:picChg chg="del">
          <ac:chgData name="Bethany Bolen" userId="8e338a04f9f07398" providerId="LiveId" clId="{444D2494-A1BA-42FF-9A52-BD875E6E1C42}" dt="2020-09-02T03:52:29.684" v="57" actId="478"/>
          <ac:picMkLst>
            <pc:docMk/>
            <pc:sldMk cId="1100540390" sldId="432"/>
            <ac:picMk id="4098" creationId="{00000000-0000-0000-0000-000000000000}"/>
          </ac:picMkLst>
        </pc:picChg>
      </pc:sldChg>
      <pc:sldChg chg="addSp delSp modSp mod">
        <pc:chgData name="Bethany Bolen" userId="8e338a04f9f07398" providerId="LiveId" clId="{444D2494-A1BA-42FF-9A52-BD875E6E1C42}" dt="2020-09-02T03:52:39.761" v="60" actId="167"/>
        <pc:sldMkLst>
          <pc:docMk/>
          <pc:sldMk cId="125836583" sldId="433"/>
        </pc:sldMkLst>
        <pc:picChg chg="add ord">
          <ac:chgData name="Bethany Bolen" userId="8e338a04f9f07398" providerId="LiveId" clId="{444D2494-A1BA-42FF-9A52-BD875E6E1C42}" dt="2020-09-02T03:52:39.761" v="60" actId="167"/>
          <ac:picMkLst>
            <pc:docMk/>
            <pc:sldMk cId="125836583" sldId="433"/>
            <ac:picMk id="5" creationId="{20C1AB0F-9C36-4033-9AB3-CA2127B27A70}"/>
          </ac:picMkLst>
        </pc:picChg>
        <pc:picChg chg="del">
          <ac:chgData name="Bethany Bolen" userId="8e338a04f9f07398" providerId="LiveId" clId="{444D2494-A1BA-42FF-9A52-BD875E6E1C42}" dt="2020-09-02T03:52:35.193" v="58" actId="478"/>
          <ac:picMkLst>
            <pc:docMk/>
            <pc:sldMk cId="125836583" sldId="433"/>
            <ac:picMk id="4098" creationId="{00000000-0000-0000-0000-000000000000}"/>
          </ac:picMkLst>
        </pc:picChg>
      </pc:sldChg>
      <pc:sldChg chg="addSp delSp modSp mod">
        <pc:chgData name="Bethany Bolen" userId="8e338a04f9f07398" providerId="LiveId" clId="{444D2494-A1BA-42FF-9A52-BD875E6E1C42}" dt="2020-09-02T03:53:13.263" v="74" actId="732"/>
        <pc:sldMkLst>
          <pc:docMk/>
          <pc:sldMk cId="979724235" sldId="443"/>
        </pc:sldMkLst>
        <pc:picChg chg="del">
          <ac:chgData name="Bethany Bolen" userId="8e338a04f9f07398" providerId="LiveId" clId="{444D2494-A1BA-42FF-9A52-BD875E6E1C42}" dt="2020-09-02T03:53:06.573" v="72" actId="478"/>
          <ac:picMkLst>
            <pc:docMk/>
            <pc:sldMk cId="979724235" sldId="443"/>
            <ac:picMk id="5" creationId="{00000000-0000-0000-0000-000000000000}"/>
          </ac:picMkLst>
        </pc:picChg>
        <pc:picChg chg="add mod ord modCrop">
          <ac:chgData name="Bethany Bolen" userId="8e338a04f9f07398" providerId="LiveId" clId="{444D2494-A1BA-42FF-9A52-BD875E6E1C42}" dt="2020-09-02T03:53:13.263" v="74" actId="732"/>
          <ac:picMkLst>
            <pc:docMk/>
            <pc:sldMk cId="979724235" sldId="443"/>
            <ac:picMk id="7" creationId="{50CAA60F-01BF-490C-8A50-02920D9D4056}"/>
          </ac:picMkLst>
        </pc:picChg>
      </pc:sldChg>
    </pc:docChg>
  </pc:docChgLst>
  <pc:docChgLst>
    <pc:chgData name="Kris Udd" userId="1177e061ad7f1e06" providerId="LiveId" clId="{5250543D-B415-4FC7-9C7A-FBD8A5ECF00A}"/>
    <pc:docChg chg="undo custSel addSld modSld">
      <pc:chgData name="Kris Udd" userId="1177e061ad7f1e06" providerId="LiveId" clId="{5250543D-B415-4FC7-9C7A-FBD8A5ECF00A}" dt="2020-06-12T14:39:05.476" v="121" actId="6549"/>
      <pc:docMkLst>
        <pc:docMk/>
      </pc:docMkLst>
      <pc:sldChg chg="addSp delSp modSp mod modNotesTx">
        <pc:chgData name="Kris Udd" userId="1177e061ad7f1e06" providerId="LiveId" clId="{5250543D-B415-4FC7-9C7A-FBD8A5ECF00A}" dt="2020-06-12T14:39:05.476" v="121" actId="6549"/>
        <pc:sldMkLst>
          <pc:docMk/>
          <pc:sldMk cId="3137307638" sldId="396"/>
        </pc:sldMkLst>
        <pc:spChg chg="add mod">
          <ac:chgData name="Kris Udd" userId="1177e061ad7f1e06" providerId="LiveId" clId="{5250543D-B415-4FC7-9C7A-FBD8A5ECF00A}" dt="2020-06-12T14:35:50.527" v="25" actId="1036"/>
          <ac:spMkLst>
            <pc:docMk/>
            <pc:sldMk cId="3137307638" sldId="396"/>
            <ac:spMk id="7" creationId="{1281777D-4CF9-47D2-BE98-46C779E9B866}"/>
          </ac:spMkLst>
        </pc:spChg>
        <pc:spChg chg="add mod">
          <ac:chgData name="Kris Udd" userId="1177e061ad7f1e06" providerId="LiveId" clId="{5250543D-B415-4FC7-9C7A-FBD8A5ECF00A}" dt="2020-06-12T14:36:30.390" v="41" actId="1036"/>
          <ac:spMkLst>
            <pc:docMk/>
            <pc:sldMk cId="3137307638" sldId="396"/>
            <ac:spMk id="8" creationId="{96735FD8-183B-4F5B-93C0-AD9BA46ADC61}"/>
          </ac:spMkLst>
        </pc:spChg>
        <pc:picChg chg="add mod ord">
          <ac:chgData name="Kris Udd" userId="1177e061ad7f1e06" providerId="LiveId" clId="{5250543D-B415-4FC7-9C7A-FBD8A5ECF00A}" dt="2020-06-12T14:36:05.332" v="28" actId="1076"/>
          <ac:picMkLst>
            <pc:docMk/>
            <pc:sldMk cId="3137307638" sldId="396"/>
            <ac:picMk id="5" creationId="{260C3475-9C75-4169-A6B6-8EC90D6C113E}"/>
          </ac:picMkLst>
        </pc:picChg>
        <pc:picChg chg="del">
          <ac:chgData name="Kris Udd" userId="1177e061ad7f1e06" providerId="LiveId" clId="{5250543D-B415-4FC7-9C7A-FBD8A5ECF00A}" dt="2020-06-12T14:34:14.243" v="1" actId="478"/>
          <ac:picMkLst>
            <pc:docMk/>
            <pc:sldMk cId="3137307638" sldId="396"/>
            <ac:picMk id="4098" creationId="{00000000-0000-0000-0000-000000000000}"/>
          </ac:picMkLst>
        </pc:picChg>
      </pc:sldChg>
      <pc:sldChg chg="add">
        <pc:chgData name="Kris Udd" userId="1177e061ad7f1e06" providerId="LiveId" clId="{5250543D-B415-4FC7-9C7A-FBD8A5ECF00A}" dt="2020-06-12T14:34:11.356" v="0"/>
        <pc:sldMkLst>
          <pc:docMk/>
          <pc:sldMk cId="741752284" sldId="442"/>
        </pc:sldMkLst>
      </pc:sldChg>
    </pc:docChg>
  </pc:docChgLst>
  <pc:docChgLst>
    <pc:chgData name="Kaelyn Peay" userId="969afaacf5236310" providerId="LiveId" clId="{325A2299-45B6-AE4B-BA5B-0011115EE750}"/>
    <pc:docChg chg="custSel modSld">
      <pc:chgData name="Kaelyn Peay" userId="969afaacf5236310" providerId="LiveId" clId="{325A2299-45B6-AE4B-BA5B-0011115EE750}" dt="2021-02-07T00:00:11.923" v="7" actId="478"/>
      <pc:docMkLst>
        <pc:docMk/>
      </pc:docMkLst>
      <pc:sldChg chg="addSp delSp modSp mod">
        <pc:chgData name="Kaelyn Peay" userId="969afaacf5236310" providerId="LiveId" clId="{325A2299-45B6-AE4B-BA5B-0011115EE750}" dt="2021-02-07T00:00:11.923" v="7" actId="478"/>
        <pc:sldMkLst>
          <pc:docMk/>
          <pc:sldMk cId="565154939" sldId="406"/>
        </pc:sldMkLst>
        <pc:picChg chg="add del mod">
          <ac:chgData name="Kaelyn Peay" userId="969afaacf5236310" providerId="LiveId" clId="{325A2299-45B6-AE4B-BA5B-0011115EE750}" dt="2021-02-07T00:00:11.923" v="7" actId="478"/>
          <ac:picMkLst>
            <pc:docMk/>
            <pc:sldMk cId="565154939" sldId="406"/>
            <ac:picMk id="6" creationId="{A65CBB64-3090-514A-87C1-4AB1E21F6A6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2/28/2022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digitalcollections.nypl.org/items/510d47dc-472a-a3d9-e040-e00a18064a99"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digitalcollections.nypl.org/items/510d47dc-474e-a3d9-e040-e00a18064a99"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digitalcollections.nypl.org/items/510d47dc-4736-a3d9-e040-e00a18064a99"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The most extensive</a:t>
            </a:r>
            <a:r>
              <a:rPr lang="en-US" sz="1200" baseline="0" dirty="0">
                <a:ea typeface="ＭＳ Ｐゴシック" pitchFamily="34" charset="-128"/>
              </a:rPr>
              <a:t> Iron Age remains to be uncovered at Rabbah so far is the structure shown in this photo. Dating to about 800 BC, it consists of a large structure with thick walls, surrounding a plastered courtyard. Archaeologists have interpreted it as an Ammonite palace. A few columns of the Temple of Hercules (Roman period) are visible in the background.</a:t>
            </a:r>
          </a:p>
          <a:p>
            <a:pPr marL="0" indent="0" eaLnBrk="1" hangingPunct="1">
              <a:buFontTx/>
              <a:buNone/>
            </a:pPr>
            <a:endParaRPr lang="en-US" sz="1200" dirty="0">
              <a:ea typeface="ＭＳ Ｐゴシック" pitchFamily="34" charset="-128"/>
            </a:endParaRPr>
          </a:p>
          <a:p>
            <a:pPr marL="0" indent="0" eaLnBrk="1" hangingPunct="1">
              <a:buFontTx/>
              <a:buNone/>
            </a:pPr>
            <a:r>
              <a:rPr lang="it-IT" dirty="0"/>
              <a:t>tb031115265</a:t>
            </a:r>
            <a:endParaRPr lang="en-US" sz="1200"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mat05279</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297216868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marriage to Bathsheba could have been viewed by the unknowing as a kind gesture to care for a war widow. In fact, it was a move necessitated by David’s eagerness to conceal his crime.</a:t>
            </a:r>
          </a:p>
          <a:p>
            <a:endParaRPr lang="en-US" dirty="0"/>
          </a:p>
          <a:p>
            <a:r>
              <a:rPr lang="en-US" dirty="0"/>
              <a:t>cd091227601</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297216868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a:t>
            </a:r>
            <a:r>
              <a:rPr lang="en-US" baseline="0" dirty="0"/>
              <a:t> photo was taken </a:t>
            </a:r>
            <a:r>
              <a:rPr lang="en-US" dirty="0"/>
              <a:t>between 1900 and 1920.</a:t>
            </a:r>
            <a:endParaRPr lang="en-US" baseline="0" dirty="0"/>
          </a:p>
          <a:p>
            <a:endParaRPr lang="en-US" dirty="0"/>
          </a:p>
          <a:p>
            <a:r>
              <a:rPr lang="en-US" dirty="0"/>
              <a:t>mat01255</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297216868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Louvre Museum.</a:t>
            </a:r>
            <a:endParaRPr lang="en-US" baseline="0" dirty="0"/>
          </a:p>
          <a:p>
            <a:endParaRPr lang="en-US" dirty="0"/>
          </a:p>
          <a:p>
            <a:r>
              <a:rPr lang="en-US" dirty="0"/>
              <a:t>tb0928196288</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297216868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model was recovered from the sea off the Phoenician coast, which explains some of the encrustation that still covers parts of its surface. This artifact was photographed in the </a:t>
            </a:r>
            <a:r>
              <a:rPr lang="en-US" dirty="0"/>
              <a:t>Hecht Museum at the University of Haifa.</a:t>
            </a:r>
          </a:p>
          <a:p>
            <a:endParaRPr lang="en-US" dirty="0"/>
          </a:p>
          <a:p>
            <a:r>
              <a:rPr lang="en-US" dirty="0"/>
              <a:t>adr1805228347</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26423373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stylized depiction of a woman giving birth comes from the </a:t>
            </a:r>
            <a:r>
              <a:rPr lang="en-US" baseline="0" dirty="0" err="1"/>
              <a:t>Kom</a:t>
            </a:r>
            <a:r>
              <a:rPr lang="en-US" baseline="0" dirty="0"/>
              <a:t> </a:t>
            </a:r>
            <a:r>
              <a:rPr lang="en-US" baseline="0" dirty="0" err="1"/>
              <a:t>Ombo</a:t>
            </a:r>
            <a:r>
              <a:rPr lang="en-US" baseline="0" dirty="0"/>
              <a:t> Temple near Aswan, Egypt</a:t>
            </a:r>
            <a:r>
              <a:rPr lang="en-US" dirty="0"/>
              <a:t>. The temple was</a:t>
            </a:r>
            <a:r>
              <a:rPr lang="en-US" baseline="0" dirty="0"/>
              <a:t> initially built by Ptolemy VI, but was added to by other Ptolemaic kings over the next century. </a:t>
            </a:r>
            <a:r>
              <a:rPr lang="en-US" dirty="0"/>
              <a:t>This image comes from Dennis Jarvis and is licensed under CC BY-SA 2.0, via Wikimedia Commons: https://commons.wikimedia.org/wiki/File:Flickr_-_archer10_(Dennis)_-_Egypt-5B-057.jpg.</a:t>
            </a:r>
          </a:p>
          <a:p>
            <a:endParaRPr lang="en-US" dirty="0"/>
          </a:p>
          <a:p>
            <a:r>
              <a:rPr lang="en-US" dirty="0"/>
              <a:t>wiki093020041042</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26423373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theater mask illustrates the anger felt</a:t>
            </a:r>
            <a:r>
              <a:rPr lang="en-US" sz="1200" kern="1200" baseline="0" dirty="0">
                <a:solidFill>
                  <a:schemeClr val="tx1"/>
                </a:solidFill>
                <a:effectLst/>
                <a:latin typeface="+mn-lt"/>
                <a:ea typeface="+mn-ea"/>
                <a:cs typeface="+mn-cs"/>
              </a:rPr>
              <a:t> by God. It </a:t>
            </a:r>
            <a:r>
              <a:rPr lang="en-US" dirty="0"/>
              <a:t>was photographed at the National Museum of Rome at the Diocletian Baths. This image comes from Livioandronico2013 and is licensed under CC BY-SA 4.0, via Wikimedia Commons: https://commons.wikimedia.org/wiki/File:Sculptures_of_Roman_theater_masks_in_Baths_of_Diocletian3.jpg.</a:t>
            </a: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wiki01042015182806</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4234191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The</a:t>
            </a:r>
            <a:r>
              <a:rPr lang="en-US" baseline="0" dirty="0">
                <a:ea typeface="ＭＳ Ｐゴシック" pitchFamily="34" charset="-128"/>
              </a:rPr>
              <a:t> Ammonites without their Aramean allies were no longer protected from David and Israel, whom they had provoked by humiliating their diplomats. Rabbah and the Ammonites would eventually be conquered by David (2 Sam 12:26-31). </a:t>
            </a: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dirty="0">
                <a:ea typeface="ＭＳ Ｐゴシック" pitchFamily="34" charset="-128"/>
              </a:rPr>
              <a:t>tb031115263</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920153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Rabbah, the capital of the Ammonites, was certainly a well-fortified city. This Assyrian relief shows several tactics that could</a:t>
            </a:r>
            <a:r>
              <a:rPr lang="en-US" baseline="0" dirty="0">
                <a:ea typeface="ＭＳ Ｐゴシック" pitchFamily="34" charset="-128"/>
              </a:rPr>
              <a:t> have been used by David and his men in besieging such a city. These include shooting arrows from the ground, using ladders to scale the walls, dislodging stones from the city wall in an effort to get it to collapse, and setting fire to the city gate. </a:t>
            </a:r>
            <a:r>
              <a:rPr lang="en-US" dirty="0">
                <a:ea typeface="ＭＳ Ｐゴシック" pitchFamily="34" charset="-128"/>
              </a:rPr>
              <a:t>This relief comes from the palace of Ashurbanipal at Nineveh; it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adr1805170983</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920153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b="0" dirty="0"/>
              <a:t>The city of Jerusalem in David’s day was located on the ridge south of the Temple Mount</a:t>
            </a:r>
            <a:r>
              <a:rPr lang="en-US" b="0" baseline="0" dirty="0"/>
              <a:t>. This area is known today as the “City of David.” The next slide includes labels.</a:t>
            </a:r>
            <a:endParaRPr lang="en-US" b="0" dirty="0"/>
          </a:p>
          <a:p>
            <a:pPr marL="228600" indent="-228600" eaLnBrk="1" hangingPunct="1">
              <a:lnSpc>
                <a:spcPct val="80000"/>
              </a:lnSpc>
            </a:pPr>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b="0" dirty="0"/>
              <a:t>The city of Jerusalem in David’s day was located on the ridge south of the Temple Mount</a:t>
            </a:r>
            <a:r>
              <a:rPr lang="en-US" b="0" baseline="0" dirty="0"/>
              <a:t>. This area is known today as the “City of David.” </a:t>
            </a:r>
          </a:p>
          <a:p>
            <a:pPr marL="228600" indent="-228600" eaLnBrk="1" hangingPunct="1"/>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City</a:t>
            </a:r>
            <a:r>
              <a:rPr lang="en-US" baseline="0" dirty="0"/>
              <a:t> of David at evening. Although the text does not comment directly on the fact that David was in bed prior to the setting of the sun, its mention in this brief narrative is suggestive of a certain laxity that befallen David in these times. The next slide includes labels.</a:t>
            </a:r>
          </a:p>
          <a:p>
            <a:endParaRPr lang="en-US" dirty="0"/>
          </a:p>
          <a:p>
            <a:r>
              <a:rPr lang="en-US" dirty="0"/>
              <a:t>tb070707937</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4121814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City</a:t>
            </a:r>
            <a:r>
              <a:rPr lang="en-US" baseline="0" dirty="0"/>
              <a:t> of David at evening. Although the text does not comment directly on the fact that David was in bed prior to the setting of the sun, its mention in this brief narrative is suggestive of a certain laxity that befallen David in these times. </a:t>
            </a:r>
          </a:p>
          <a:p>
            <a:endParaRPr lang="en-US" dirty="0"/>
          </a:p>
          <a:p>
            <a:r>
              <a:rPr lang="en-US" dirty="0"/>
              <a:t>tb070707937</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41218141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Wooden furniture like this has not been preserved in ancient Jerusalem. This royal bed provides an idea of what a king may have used. This artifact was photographed at the Luxor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tb110500233</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1295750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b="0" baseline="0" dirty="0"/>
              <a:t>An understanding of the topography of Jerusalem with its narrow ridge (eastern hill) and terraced slopes with dwellings helps readers interpret David’s actions. We can understand the sequence of event as follows: (1) David arose from his bed and went to the roof of his palace, which was likely at the high point of the City of David (perhaps at or near Mazar’s excavation, see subsequent slides). (2) From the high point of the city, David looked out and saw Bathsheba bathing (this location is not specified, though it could well have been the roof of her home). Her house may have been located along the terraced slopes, within view from the royal palace. Perhaps its proximity to the palace was owing to Uriah’s prominent position as one of David’s “mighty men,” who among other things served as David’s personal bodyguards (2 Sam 23:39). (3) David had Bathsheba brought to the palace. The next slide includes labels.</a:t>
            </a:r>
          </a:p>
          <a:p>
            <a:pPr marL="228600" indent="-228600" eaLnBrk="1" hangingPunct="1"/>
            <a:endParaRPr lang="en-US" b="0" dirty="0"/>
          </a:p>
          <a:p>
            <a:pPr eaLnBrk="1" hangingPunct="1"/>
            <a:r>
              <a:rPr lang="en-US" dirty="0"/>
              <a:t>tb091306304</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b="0" baseline="0" dirty="0"/>
              <a:t>An understanding of the topography of Jerusalem with its narrow ridge (eastern hill) and terraced slopes with dwellings helps readers interpret David’s actions. We can understand the sequence of event as follows: (1) David arose from his bed and went to the roof of his palace, which was likely at the high point of the City of David (perhaps at or near Mazar’s excavation, see subsequent slides). (2) From the high point of the city, David looked out and saw Bathsheba bathing (this location is not specified, though it could well have been the roof of her home). Her house may have been located along the terraced slopes, within view from the royal palace. Perhaps its proximity to the palace was owing to Uriah’s prominent position as one of David’s “mighty men,” who among other things served as David’s personal bodyguards (2 Sam 23:39). (3) David had Bathsheba brought to the palace.  </a:t>
            </a:r>
          </a:p>
          <a:p>
            <a:pPr eaLnBrk="1" hangingPunct="1"/>
            <a:endParaRPr lang="en-US" dirty="0"/>
          </a:p>
          <a:p>
            <a:pPr eaLnBrk="1" hangingPunct="1"/>
            <a:r>
              <a:rPr lang="en-US" dirty="0"/>
              <a:t>tb091306304</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Gezer Calendar is one of the</a:t>
            </a:r>
            <a:r>
              <a:rPr lang="en-US" baseline="0" dirty="0"/>
              <a:t> earliest Hebrew inscriptions (sometimes classified as Canaanite or proto-Canaanite). The text gives a list of “double-months” for agricultural activities. It begins with months six and seven (roughly equivalent to September/October). The phrase “in the spring of the year” (Heb. </a:t>
            </a:r>
            <a:r>
              <a:rPr lang="en-US" i="1" baseline="0" dirty="0" err="1"/>
              <a:t>lithshuvah</a:t>
            </a:r>
            <a:r>
              <a:rPr lang="en-US" i="1" baseline="0" dirty="0"/>
              <a:t> </a:t>
            </a:r>
            <a:r>
              <a:rPr lang="en-US" i="1" baseline="0" dirty="0" err="1"/>
              <a:t>hashanah</a:t>
            </a:r>
            <a:r>
              <a:rPr lang="en-US" baseline="0" dirty="0"/>
              <a:t>, </a:t>
            </a:r>
            <a:r>
              <a:rPr lang="he-IL" sz="1200" b="0" i="0" u="none" strike="noStrike" kern="1200" baseline="0" dirty="0">
                <a:solidFill>
                  <a:schemeClr val="tx1"/>
                </a:solidFill>
                <a:latin typeface="+mn-lt"/>
                <a:ea typeface="+mn-ea"/>
                <a:cs typeface="+mn-cs"/>
              </a:rPr>
              <a:t>לִתְשׁוּבַת הַשָּׁנָה</a:t>
            </a:r>
            <a:r>
              <a:rPr lang="en-US" baseline="0" dirty="0"/>
              <a:t>) could more woodenly be translated “at the return of the year,” indicating the start of the new year. The Hebrew calendar began with the month Nisan; as a lunar based calendar, this fell approximately in the Gregorian month of March or April, thus sometime in the spring season. </a:t>
            </a:r>
          </a:p>
          <a:p>
            <a:endParaRPr lang="en-US" baseline="0" dirty="0"/>
          </a:p>
          <a:p>
            <a:r>
              <a:rPr lang="en-US" baseline="0" dirty="0"/>
              <a:t>The Gezer calendar is contemporary with the time of David. It does not use the standard month names, but instead relates the months to the agricultural activities that took place during those periods. </a:t>
            </a:r>
            <a:r>
              <a:rPr lang="en-US" dirty="0"/>
              <a:t>The text has been translated as</a:t>
            </a:r>
            <a:r>
              <a:rPr lang="en-US" baseline="0" dirty="0"/>
              <a:t> </a:t>
            </a:r>
            <a:r>
              <a:rPr lang="en-US" dirty="0"/>
              <a:t>follows:</a:t>
            </a:r>
          </a:p>
          <a:p>
            <a:endParaRPr lang="en-US" dirty="0"/>
          </a:p>
          <a:p>
            <a:r>
              <a:rPr lang="en-US" dirty="0"/>
              <a:t>Two months gathering (September, October) </a:t>
            </a:r>
          </a:p>
          <a:p>
            <a:r>
              <a:rPr lang="en-US" dirty="0"/>
              <a:t>Two months planting (November, December) </a:t>
            </a:r>
          </a:p>
          <a:p>
            <a:r>
              <a:rPr lang="en-US" dirty="0"/>
              <a:t>Two months late sowing (January, February) </a:t>
            </a:r>
          </a:p>
          <a:p>
            <a:r>
              <a:rPr lang="en-US" dirty="0"/>
              <a:t>One month cutting flax (</a:t>
            </a:r>
            <a:r>
              <a:rPr lang="en-US" b="1" dirty="0"/>
              <a:t>March</a:t>
            </a:r>
            <a:r>
              <a:rPr lang="en-US" dirty="0"/>
              <a:t>) </a:t>
            </a:r>
          </a:p>
          <a:p>
            <a:r>
              <a:rPr lang="en-US" dirty="0"/>
              <a:t>One month reaping barley (</a:t>
            </a:r>
            <a:r>
              <a:rPr lang="en-US" b="1" dirty="0"/>
              <a:t>April</a:t>
            </a:r>
            <a:r>
              <a:rPr lang="en-US" dirty="0"/>
              <a:t>) </a:t>
            </a:r>
          </a:p>
          <a:p>
            <a:r>
              <a:rPr lang="en-US" dirty="0"/>
              <a:t>One month reaping and measuring grain (May) </a:t>
            </a:r>
          </a:p>
          <a:p>
            <a:r>
              <a:rPr lang="en-US" dirty="0"/>
              <a:t>Two months pruning (June, July) </a:t>
            </a:r>
          </a:p>
          <a:p>
            <a:r>
              <a:rPr lang="en-US" dirty="0"/>
              <a:t>One month summer fruit (August) </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at the Istanbul Archaeological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tb041705445bl</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Eilat Mazar excavated the area above Shiloh’s “Area G” from 2005 to 2008. Scholars had previously speculated that the Stepped Stone Structure supported an important governmental structure, possibly the palace of David. Mazar uncovered a massive building that she has identified as the palace of David. This interpretation seems possible, although it is</a:t>
            </a:r>
            <a:r>
              <a:rPr lang="en-US" baseline="0" dirty="0"/>
              <a:t> not certain. </a:t>
            </a:r>
            <a:endParaRPr lang="en-US" dirty="0"/>
          </a:p>
          <a:p>
            <a:pPr eaLnBrk="1" hangingPunct="1"/>
            <a:endParaRPr lang="en-US" dirty="0"/>
          </a:p>
          <a:p>
            <a:pPr eaLnBrk="1" hangingPunct="1"/>
            <a:r>
              <a:rPr lang="en-US" dirty="0"/>
              <a:t>tb051907769</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photo shows the top section of the Stepped Stone Structure, near where it supported a monumental building. To the left, excavators work in the area where Mazar believed she discovered David’s palace. </a:t>
            </a:r>
          </a:p>
          <a:p>
            <a:pPr eaLnBrk="1" hangingPunct="1"/>
            <a:endParaRPr lang="en-US" dirty="0"/>
          </a:p>
          <a:p>
            <a:pPr eaLnBrk="1" hangingPunct="1"/>
            <a:r>
              <a:rPr lang="en-US" dirty="0"/>
              <a:t>tb102306085</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An important discovery made in 2008 in Mazar’s excavations was a clay seal impression with the name Gedaliah, son of </a:t>
            </a:r>
            <a:r>
              <a:rPr lang="en-US" dirty="0" err="1"/>
              <a:t>Pashur</a:t>
            </a:r>
            <a:r>
              <a:rPr lang="en-US" dirty="0"/>
              <a:t>. The bullae is about 0.4 inches (1 cm) in diameter and mentions a person named in Jeremiah 38:1. Also mentioned in that passage is </a:t>
            </a:r>
            <a:r>
              <a:rPr lang="en-US" dirty="0" err="1"/>
              <a:t>Jucal</a:t>
            </a:r>
            <a:r>
              <a:rPr lang="en-US" dirty="0"/>
              <a:t> the son of </a:t>
            </a:r>
            <a:r>
              <a:rPr lang="en-US" dirty="0" err="1"/>
              <a:t>Shelemiah</a:t>
            </a:r>
            <a:r>
              <a:rPr lang="en-US" dirty="0"/>
              <a:t>, and Mazar found a seal impression with his name in 2005. Just down the slope from this excavation is where Yigal Shiloh discovered 50 bullae. The archaeologist Eilat Mazar is standing on the balk in the background of this photo,</a:t>
            </a:r>
            <a:r>
              <a:rPr lang="en-US" baseline="0" dirty="0"/>
              <a:t> with a white shirt.</a:t>
            </a:r>
            <a:endParaRPr lang="en-US" dirty="0"/>
          </a:p>
          <a:p>
            <a:pPr eaLnBrk="1" hangingPunct="1"/>
            <a:endParaRPr lang="en-US" dirty="0"/>
          </a:p>
          <a:p>
            <a:pPr eaLnBrk="1" hangingPunct="1"/>
            <a:r>
              <a:rPr lang="en-US" dirty="0"/>
              <a:t>tb102306099</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Mazar has called this the Large Stone Structure. The wall in the foreground measures more than 8 feet (2.5 m) wide and more than 90 feet (27 m) long. The quality of the masonry is indisputable, although Mazar’s claim that the wall dates to the 10th century is controversial. Mazar did find 10th century pottery, but it was not clearly associated with the construction of this wall. Archaeologist</a:t>
            </a:r>
            <a:r>
              <a:rPr lang="en-US" baseline="0" dirty="0"/>
              <a:t> Ronny Reich has suggested that these walls may be much earlier, dating as far back as the Middle Bronze Age (circa 2200–1550 BC).</a:t>
            </a:r>
            <a:endParaRPr lang="en-US" dirty="0"/>
          </a:p>
          <a:p>
            <a:pPr eaLnBrk="1" hangingPunct="1"/>
            <a:endParaRPr lang="en-US" dirty="0"/>
          </a:p>
          <a:p>
            <a:pPr eaLnBrk="1" hangingPunct="1"/>
            <a:r>
              <a:rPr lang="en-US" dirty="0"/>
              <a:t>tb102306181</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aseline="0" dirty="0"/>
              <a:t>This wall is clearly from some monumental structure, not an ordinary residence. At the same time, it does not appear to be a city wall, making it a good fit for a royal residence or some other royal administrative building.</a:t>
            </a:r>
            <a:endParaRPr lang="en-US" dirty="0"/>
          </a:p>
          <a:p>
            <a:pPr eaLnBrk="1" hangingPunct="1"/>
            <a:endParaRPr lang="en-US" dirty="0"/>
          </a:p>
          <a:p>
            <a:pPr eaLnBrk="1" hangingPunct="1"/>
            <a:r>
              <a:rPr lang="en-US" dirty="0"/>
              <a:t>tb102306176</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painting by Louis de Parys is based on a drawing by James Tissot. This photograph is in the public domain, via The Jewish Museum: https://thejewishmuseum.org/collection/26532-david-sees-bath-sheba-bathing</a:t>
            </a:r>
          </a:p>
          <a:p>
            <a:endParaRPr lang="en-US" dirty="0"/>
          </a:p>
          <a:p>
            <a:r>
              <a:rPr lang="en-US" dirty="0"/>
              <a:t>tjm26532</a:t>
            </a:r>
          </a:p>
        </p:txBody>
      </p:sp>
    </p:spTree>
    <p:extLst>
      <p:ext uri="{BB962C8B-B14F-4D97-AF65-F5344CB8AC3E}">
        <p14:creationId xmlns:p14="http://schemas.microsoft.com/office/powerpoint/2010/main" val="17788098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Given that David’s palace was almost certainly at the top of the hill, he would have been looking down at Bathsheba in or near a house on the slope below. Today this can best be visualized by looking at the Arab village of Silwan that is built on the slope on the other side of the Kidron Valley from the City of David. The following slides show this village and help to illustrate how David may have seen Bathsheba. This American Colony photo was taken between 1940 and 1946. See the next slide for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mat14578</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26205258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Given that David’s palace was almost certainly at the top of the hill, he would have been looking down at Bathsheba in or near a house on the slope below. Today this can best be visualized by looking at the Arab village of Silwan that is built on the slope on the other side of the Kidron Valley from the City of David. The following slides show this village and help to illustrate how David may have seen Bathsheba. This American Colony photo was taken between 1940 and 1946.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mat14578</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6078234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photograph shows the village of Silwan from the Western Hill. The City of David can barely be discerned at the (apparent) bottom of the valley (with the Kidron Valley hidden from view in this perspective). The building at the top of the hill may be compared with David’s palace, with the houses in the village below including one belonging to Uriah. While the slope of Silwan is taller than that of the City of David, this provides an idea for how David may have seen his soldier’s wife bathing. The staircase in the foreground leads from what is today’s St. Peter in Gallicantu (the </a:t>
            </a:r>
            <a:r>
              <a:rPr lang="en-US" dirty="0" err="1"/>
              <a:t>Assumptionist</a:t>
            </a:r>
            <a:r>
              <a:rPr lang="en-US" dirty="0"/>
              <a:t> excavations) down to the Central Valley and the City of David. 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mat05093</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20315926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provides another perspective of the village of Silwan with its houses built on the slope. Just out of view on the right side is the eastern slope of the City of David. This American Colony photograph was taken between 1898 and 1914.</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mat06744</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1276632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Neo-Assyrian</a:t>
            </a:r>
            <a:r>
              <a:rPr lang="en-US" baseline="0" dirty="0"/>
              <a:t> and Neo-Babylonian royal literature indicates that their monarchs normally began military campaigns in the spring. </a:t>
            </a:r>
            <a:r>
              <a:rPr lang="en-US" dirty="0"/>
              <a:t>This tablet records brief summaries of the campaigns at the beginning of the reign of the Babylonian king Nebuchadnezzar. It was photographed at the British Museum.</a:t>
            </a:r>
          </a:p>
          <a:p>
            <a:endParaRPr lang="en-US" dirty="0"/>
          </a:p>
          <a:p>
            <a:r>
              <a:rPr lang="en-US" dirty="0"/>
              <a:t>tb112004146</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10065414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 a modern-day view of the perspective shown on the previous slide. The village has grown considerably, making it not quite as easy to visualize the scene in David’s day.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tb042306049</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5649518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 provides another perspective, looking up at the houses above. One reason the houses were built close together in the City of David was the need to live within the fortified city walls in case of attack.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tb012603227</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37291210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word translated “beautiful” here is literally “good” (</a:t>
            </a:r>
            <a:r>
              <a:rPr lang="en-US" sz="1200" b="0" i="1" kern="1200" dirty="0">
                <a:solidFill>
                  <a:schemeClr val="tx1"/>
                </a:solidFill>
                <a:effectLst/>
                <a:latin typeface="+mn-lt"/>
                <a:ea typeface="+mn-ea"/>
                <a:cs typeface="+mn-cs"/>
              </a:rPr>
              <a:t>tov</a:t>
            </a:r>
            <a:r>
              <a:rPr lang="en-US" sz="1200" b="0" i="0" kern="1200" dirty="0">
                <a:solidFill>
                  <a:schemeClr val="tx1"/>
                </a:solidFill>
                <a:effectLst/>
                <a:latin typeface="+mn-lt"/>
                <a:ea typeface="+mn-ea"/>
                <a:cs typeface="+mn-cs"/>
              </a:rPr>
              <a:t>), providing a striking parallel with Eve who also “saw” something she deemed “good” and “took” it (Gen 3:6). This American Colony photograph was taken in 1939.</a:t>
            </a:r>
          </a:p>
          <a:p>
            <a:endParaRPr lang="en-US" sz="1200" b="0" i="0" kern="1200" dirty="0">
              <a:solidFill>
                <a:schemeClr val="tx1"/>
              </a:solidFill>
              <a:effectLst/>
              <a:latin typeface="+mn-lt"/>
              <a:ea typeface="+mn-ea"/>
              <a:cs typeface="+mn-cs"/>
            </a:endParaRPr>
          </a:p>
          <a:p>
            <a:r>
              <a:rPr lang="en-US" dirty="0"/>
              <a:t>mat19638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8880961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bust was photographed at</a:t>
            </a:r>
            <a:r>
              <a:rPr lang="en-US" sz="1200" b="0" i="0" kern="1200" baseline="0" dirty="0">
                <a:solidFill>
                  <a:schemeClr val="tx1"/>
                </a:solidFill>
                <a:effectLst/>
                <a:latin typeface="+mn-lt"/>
                <a:ea typeface="+mn-ea"/>
                <a:cs typeface="+mn-cs"/>
              </a:rPr>
              <a:t> the Berlin Egyptian Museum and Papyrus Collection</a:t>
            </a:r>
            <a:r>
              <a:rPr lang="en-US" sz="1200" b="0" i="0" kern="1200" dirty="0">
                <a:solidFill>
                  <a:schemeClr val="tx1"/>
                </a:solidFill>
                <a:effectLst/>
                <a:latin typeface="+mn-lt"/>
                <a:ea typeface="+mn-ea"/>
                <a:cs typeface="+mn-cs"/>
              </a:rPr>
              <a:t>. </a:t>
            </a:r>
            <a:r>
              <a:rPr lang="en-US" dirty="0"/>
              <a:t>This image comes from </a:t>
            </a:r>
            <a:r>
              <a:rPr lang="en-US" dirty="0" err="1"/>
              <a:t>ArchaiOptix</a:t>
            </a:r>
            <a:r>
              <a:rPr lang="en-US" dirty="0"/>
              <a:t> and is licensed under CC BY-SA 4.0, via Wikimedia Commons: https://commons.wikimedia.org/wiki/File:Portrait_head_of_Nefertiti_one_of_her_daughters_03.jpg.</a:t>
            </a:r>
          </a:p>
          <a:p>
            <a:endParaRPr lang="en-US" dirty="0"/>
          </a:p>
          <a:p>
            <a:r>
              <a:rPr lang="en-US" dirty="0"/>
              <a:t>wiki12202014162222</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8880961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bust was photographed at</a:t>
            </a:r>
            <a:r>
              <a:rPr lang="en-US" sz="1200" b="0" i="0" kern="1200" baseline="0" dirty="0">
                <a:solidFill>
                  <a:schemeClr val="tx1"/>
                </a:solidFill>
                <a:effectLst/>
                <a:latin typeface="+mn-lt"/>
                <a:ea typeface="+mn-ea"/>
                <a:cs typeface="+mn-cs"/>
              </a:rPr>
              <a:t> the Berlin Egyptian Museum and Papyrus Collection</a:t>
            </a:r>
            <a:r>
              <a:rPr lang="en-US" sz="1200" b="0" i="0" kern="1200" dirty="0">
                <a:solidFill>
                  <a:schemeClr val="tx1"/>
                </a:solidFill>
                <a:effectLst/>
                <a:latin typeface="+mn-lt"/>
                <a:ea typeface="+mn-ea"/>
                <a:cs typeface="+mn-cs"/>
              </a:rPr>
              <a:t>. </a:t>
            </a:r>
            <a:r>
              <a:rPr lang="en-US" dirty="0"/>
              <a:t>This image comes from </a:t>
            </a:r>
            <a:r>
              <a:rPr lang="en-US" dirty="0" err="1"/>
              <a:t>ArchaiOptix</a:t>
            </a:r>
            <a:r>
              <a:rPr lang="en-US" dirty="0"/>
              <a:t> and is licensed under CC BY-SA 4.0, via Wikimedia Commons: https://commons.wikimedia.org/wiki/File:Portrait_head_of_Nefertiti_one_of_her_daughters_07.jpg.</a:t>
            </a:r>
          </a:p>
          <a:p>
            <a:endParaRPr lang="en-US" dirty="0"/>
          </a:p>
          <a:p>
            <a:r>
              <a:rPr lang="en-US" dirty="0"/>
              <a:t>wiki04012015145259</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8880961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bust of Nefertiti is often considered to be one of the most realistic and beautiful sculptures created in antiquity. It was recovered from the ruins of Akhenaten’s royal city of Amarna and dates to the middle of the 14th century BC. </a:t>
            </a:r>
            <a:r>
              <a:rPr lang="en-US" dirty="0"/>
              <a:t>This image comes from Philip </a:t>
            </a:r>
            <a:r>
              <a:rPr lang="en-US" dirty="0" err="1"/>
              <a:t>Pikart</a:t>
            </a:r>
            <a:r>
              <a:rPr lang="en-US" dirty="0"/>
              <a:t> and is licensed under CC-BY-SA-3.0, via Wikimedia Commons: https://commons.wikimedia.org/wiki/Category:Nefertiti#/media/File:Nofretete_Neues_Museum.jpg.</a:t>
            </a:r>
          </a:p>
          <a:p>
            <a:endParaRPr lang="en-US" dirty="0"/>
          </a:p>
          <a:p>
            <a:r>
              <a:rPr lang="en-US" dirty="0"/>
              <a:t>wiki061420101844</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499396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Bathsheba was the daughter of </a:t>
            </a:r>
            <a:r>
              <a:rPr lang="en-US" b="0" dirty="0" err="1"/>
              <a:t>Eliam</a:t>
            </a:r>
            <a:r>
              <a:rPr lang="en-US" b="0" dirty="0"/>
              <a:t>. If this is the same </a:t>
            </a:r>
            <a:r>
              <a:rPr lang="en-US" b="0" dirty="0" err="1"/>
              <a:t>Eliam</a:t>
            </a:r>
            <a:r>
              <a:rPr lang="en-US" b="0" dirty="0"/>
              <a:t> who was </a:t>
            </a:r>
            <a:r>
              <a:rPr lang="en-US" b="0" baseline="0" dirty="0"/>
              <a:t>the son of Ahithophel (2 Sam 23:34), it may explain Ahithophel’s subsequent betrayal of David in favor of Absalom (cf. 2 Sam 15:12). This street is located in the Abu Tor neighborhood south of the Old City. The sign is written in Hebrew, Arabic, and English. In Hebrew, the description reads, “Mother of King Solomon.”</a:t>
            </a:r>
          </a:p>
          <a:p>
            <a:endParaRPr lang="en-US" b="0" dirty="0"/>
          </a:p>
          <a:p>
            <a:r>
              <a:rPr lang="en-US" dirty="0"/>
              <a:t>tb072404841</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1949737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inscription on this seal reads “belonging</a:t>
            </a:r>
            <a:r>
              <a:rPr lang="en-US" sz="1200" kern="1200" baseline="0" dirty="0">
                <a:solidFill>
                  <a:schemeClr val="tx1"/>
                </a:solidFill>
                <a:effectLst/>
                <a:latin typeface="+mn-lt"/>
                <a:ea typeface="+mn-ea"/>
                <a:cs typeface="+mn-cs"/>
              </a:rPr>
              <a:t> to </a:t>
            </a:r>
            <a:r>
              <a:rPr lang="en-US" sz="1200" kern="1200" baseline="0" dirty="0" err="1">
                <a:solidFill>
                  <a:schemeClr val="tx1"/>
                </a:solidFill>
                <a:effectLst/>
                <a:latin typeface="+mn-lt"/>
                <a:ea typeface="+mn-ea"/>
                <a:cs typeface="+mn-cs"/>
              </a:rPr>
              <a:t>Uriyahu</a:t>
            </a:r>
            <a:r>
              <a:rPr lang="en-US" sz="1200" kern="1200" baseline="0" dirty="0">
                <a:solidFill>
                  <a:schemeClr val="tx1"/>
                </a:solidFill>
                <a:effectLst/>
                <a:latin typeface="+mn-lt"/>
                <a:ea typeface="+mn-ea"/>
                <a:cs typeface="+mn-cs"/>
              </a:rPr>
              <a:t>, son of </a:t>
            </a:r>
            <a:r>
              <a:rPr lang="en-US" sz="1200" kern="1200" baseline="0" dirty="0" err="1">
                <a:solidFill>
                  <a:schemeClr val="tx1"/>
                </a:solidFill>
                <a:effectLst/>
                <a:latin typeface="+mn-lt"/>
                <a:ea typeface="+mn-ea"/>
                <a:cs typeface="+mn-cs"/>
              </a:rPr>
              <a:t>Neriah</a:t>
            </a:r>
            <a:r>
              <a:rPr lang="en-US" sz="1200" kern="1200" baseline="0" dirty="0">
                <a:solidFill>
                  <a:schemeClr val="tx1"/>
                </a:solidFill>
                <a:effectLst/>
                <a:latin typeface="+mn-lt"/>
                <a:ea typeface="+mn-ea"/>
                <a:cs typeface="+mn-cs"/>
              </a:rPr>
              <a:t>” (Heb. </a:t>
            </a:r>
            <a:r>
              <a:rPr lang="he-IL" sz="1200" kern="1200" baseline="0" dirty="0">
                <a:solidFill>
                  <a:schemeClr val="tx1"/>
                </a:solidFill>
                <a:effectLst/>
                <a:latin typeface="+mn-lt"/>
                <a:ea typeface="+mn-ea"/>
                <a:cs typeface="+mn-cs"/>
              </a:rPr>
              <a:t>לאריהו בן נריה</a:t>
            </a:r>
            <a:r>
              <a:rPr lang="en-US" sz="1200" kern="1200" baseline="0" dirty="0">
                <a:solidFill>
                  <a:schemeClr val="tx1"/>
                </a:solidFill>
                <a:effectLst/>
                <a:latin typeface="+mn-lt"/>
                <a:ea typeface="+mn-ea"/>
                <a:cs typeface="+mn-cs"/>
              </a:rPr>
              <a:t>). Seals were inscribed in reverse so that their impression would read correctly when pressed into soft clay. The next slide has been reversed to read as it would have read when used to create an impression. </a:t>
            </a:r>
            <a:r>
              <a:rPr lang="en-US" sz="1200" kern="1200" dirty="0">
                <a:solidFill>
                  <a:schemeClr val="tx1"/>
                </a:solidFill>
                <a:effectLst/>
                <a:latin typeface="+mn-lt"/>
                <a:ea typeface="+mn-ea"/>
                <a:cs typeface="+mn-cs"/>
              </a:rPr>
              <a:t>This seal was photographed in the Hecht Museum</a:t>
            </a:r>
            <a:r>
              <a:rPr lang="en-US" sz="1200" kern="1200" baseline="0" dirty="0">
                <a:solidFill>
                  <a:schemeClr val="tx1"/>
                </a:solidFill>
                <a:effectLst/>
                <a:latin typeface="+mn-lt"/>
                <a:ea typeface="+mn-ea"/>
                <a:cs typeface="+mn-cs"/>
              </a:rPr>
              <a:t> at the University of Haifa.</a:t>
            </a:r>
            <a:endParaRPr lang="en-US" dirty="0"/>
          </a:p>
          <a:p>
            <a:endParaRPr lang="en-US" dirty="0"/>
          </a:p>
          <a:p>
            <a:r>
              <a:rPr lang="en-US" dirty="0"/>
              <a:t>cm1706260971</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4954634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inscription on this seal reads “belonging</a:t>
            </a:r>
            <a:r>
              <a:rPr lang="en-US" sz="1200" kern="1200" baseline="0" dirty="0">
                <a:solidFill>
                  <a:schemeClr val="tx1"/>
                </a:solidFill>
                <a:effectLst/>
                <a:latin typeface="+mn-lt"/>
                <a:ea typeface="+mn-ea"/>
                <a:cs typeface="+mn-cs"/>
              </a:rPr>
              <a:t> to </a:t>
            </a:r>
            <a:r>
              <a:rPr lang="en-US" sz="1200" kern="1200" baseline="0" dirty="0" err="1">
                <a:solidFill>
                  <a:schemeClr val="tx1"/>
                </a:solidFill>
                <a:effectLst/>
                <a:latin typeface="+mn-lt"/>
                <a:ea typeface="+mn-ea"/>
                <a:cs typeface="+mn-cs"/>
              </a:rPr>
              <a:t>Uriyahu</a:t>
            </a:r>
            <a:r>
              <a:rPr lang="en-US" sz="1200" kern="1200" baseline="0" dirty="0">
                <a:solidFill>
                  <a:schemeClr val="tx1"/>
                </a:solidFill>
                <a:effectLst/>
                <a:latin typeface="+mn-lt"/>
                <a:ea typeface="+mn-ea"/>
                <a:cs typeface="+mn-cs"/>
              </a:rPr>
              <a:t>, son of </a:t>
            </a:r>
            <a:r>
              <a:rPr lang="en-US" sz="1200" kern="1200" baseline="0" dirty="0" err="1">
                <a:solidFill>
                  <a:schemeClr val="tx1"/>
                </a:solidFill>
                <a:effectLst/>
                <a:latin typeface="+mn-lt"/>
                <a:ea typeface="+mn-ea"/>
                <a:cs typeface="+mn-cs"/>
              </a:rPr>
              <a:t>Neriah</a:t>
            </a:r>
            <a:r>
              <a:rPr lang="en-US" sz="1200" kern="1200" baseline="0" dirty="0">
                <a:solidFill>
                  <a:schemeClr val="tx1"/>
                </a:solidFill>
                <a:effectLst/>
                <a:latin typeface="+mn-lt"/>
                <a:ea typeface="+mn-ea"/>
                <a:cs typeface="+mn-cs"/>
              </a:rPr>
              <a:t>” (Heb. </a:t>
            </a:r>
            <a:r>
              <a:rPr lang="he-IL" sz="1200" kern="1200" baseline="0" dirty="0">
                <a:solidFill>
                  <a:schemeClr val="tx1"/>
                </a:solidFill>
                <a:effectLst/>
                <a:latin typeface="+mn-lt"/>
                <a:ea typeface="+mn-ea"/>
                <a:cs typeface="+mn-cs"/>
              </a:rPr>
              <a:t>לאריהו בן נריה</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seal was photographed in the Hecht Museum at the University of Haifa. The next slide includes</a:t>
            </a:r>
            <a:r>
              <a:rPr lang="en-US" sz="1200" kern="1200" baseline="0" dirty="0">
                <a:solidFill>
                  <a:schemeClr val="tx1"/>
                </a:solidFill>
                <a:effectLst/>
                <a:latin typeface="+mn-lt"/>
                <a:ea typeface="+mn-ea"/>
                <a:cs typeface="+mn-cs"/>
              </a:rPr>
              <a:t> labels for the letters.</a:t>
            </a:r>
            <a:endParaRPr lang="en-US" dirty="0"/>
          </a:p>
          <a:p>
            <a:endParaRPr lang="en-US" dirty="0"/>
          </a:p>
          <a:p>
            <a:r>
              <a:rPr lang="en-US" dirty="0"/>
              <a:t>cm1706260971</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14954634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inscription on this seal reads “belonging</a:t>
            </a:r>
            <a:r>
              <a:rPr lang="en-US" sz="1200" kern="1200" baseline="0" dirty="0">
                <a:solidFill>
                  <a:schemeClr val="tx1"/>
                </a:solidFill>
                <a:effectLst/>
                <a:latin typeface="+mn-lt"/>
                <a:ea typeface="+mn-ea"/>
                <a:cs typeface="+mn-cs"/>
              </a:rPr>
              <a:t> to </a:t>
            </a:r>
            <a:r>
              <a:rPr lang="en-US" sz="1200" kern="1200" baseline="0" dirty="0" err="1">
                <a:solidFill>
                  <a:schemeClr val="tx1"/>
                </a:solidFill>
                <a:effectLst/>
                <a:latin typeface="+mn-lt"/>
                <a:ea typeface="+mn-ea"/>
                <a:cs typeface="+mn-cs"/>
              </a:rPr>
              <a:t>Uriyahu</a:t>
            </a:r>
            <a:r>
              <a:rPr lang="en-US" sz="1200" kern="1200" baseline="0" dirty="0">
                <a:solidFill>
                  <a:schemeClr val="tx1"/>
                </a:solidFill>
                <a:effectLst/>
                <a:latin typeface="+mn-lt"/>
                <a:ea typeface="+mn-ea"/>
                <a:cs typeface="+mn-cs"/>
              </a:rPr>
              <a:t>, son of </a:t>
            </a:r>
            <a:r>
              <a:rPr lang="en-US" sz="1200" kern="1200" baseline="0" dirty="0" err="1">
                <a:solidFill>
                  <a:schemeClr val="tx1"/>
                </a:solidFill>
                <a:effectLst/>
                <a:latin typeface="+mn-lt"/>
                <a:ea typeface="+mn-ea"/>
                <a:cs typeface="+mn-cs"/>
              </a:rPr>
              <a:t>Neriah</a:t>
            </a:r>
            <a:r>
              <a:rPr lang="en-US" sz="1200" kern="1200" baseline="0" dirty="0">
                <a:solidFill>
                  <a:schemeClr val="tx1"/>
                </a:solidFill>
                <a:effectLst/>
                <a:latin typeface="+mn-lt"/>
                <a:ea typeface="+mn-ea"/>
                <a:cs typeface="+mn-cs"/>
              </a:rPr>
              <a:t>” (Heb. </a:t>
            </a:r>
            <a:r>
              <a:rPr lang="he-IL" sz="1200" kern="1200" baseline="0" dirty="0">
                <a:solidFill>
                  <a:schemeClr val="tx1"/>
                </a:solidFill>
                <a:effectLst/>
                <a:latin typeface="+mn-lt"/>
                <a:ea typeface="+mn-ea"/>
                <a:cs typeface="+mn-cs"/>
              </a:rPr>
              <a:t>לאריהו בן נריה</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seal was photographed in the Hecht Museum at the University of Haifa. </a:t>
            </a:r>
            <a:endParaRPr lang="en-US" dirty="0"/>
          </a:p>
          <a:p>
            <a:endParaRPr lang="en-US" dirty="0"/>
          </a:p>
          <a:p>
            <a:r>
              <a:rPr lang="en-US" dirty="0"/>
              <a:t>cm1706260971</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1495463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 This image comes from Carole Raddato and is licensed under CC BY-SA 2.0, via Wikimedia Commons: https://commons.wikimedia.org/wiki/File:Exhibition_I_am_Ashurbanipal_king_of_the_world,_king_of_Assyria,_British_Museum_(45061365195).jpg.</a:t>
            </a:r>
          </a:p>
          <a:p>
            <a:endParaRPr lang="en-US" dirty="0"/>
          </a:p>
          <a:p>
            <a:r>
              <a:rPr lang="en-US" dirty="0"/>
              <a:t>wiki45061365195</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21158121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David’s actions clearly constituted adultery, as stated in the Mosaic</a:t>
            </a:r>
            <a:r>
              <a:rPr lang="en-US" baseline="0" dirty="0"/>
              <a:t> law (</a:t>
            </a:r>
            <a:r>
              <a:rPr lang="en-US" baseline="0" dirty="0" err="1"/>
              <a:t>Exod</a:t>
            </a:r>
            <a:r>
              <a:rPr lang="en-US" baseline="0" dirty="0"/>
              <a:t> 20:14; Lev 20:10). </a:t>
            </a:r>
            <a:r>
              <a:rPr lang="x-none" dirty="0"/>
              <a:t>T</a:t>
            </a:r>
            <a:r>
              <a:rPr lang="en-US" dirty="0"/>
              <a:t>his t</a:t>
            </a:r>
            <a:r>
              <a:rPr lang="x-none" dirty="0"/>
              <a:t>erracotta</a:t>
            </a:r>
            <a:r>
              <a:rPr lang="en-US" baseline="0" dirty="0"/>
              <a:t> figurine is from the necropolis of</a:t>
            </a:r>
            <a:r>
              <a:rPr lang="en-US" dirty="0"/>
              <a:t> </a:t>
            </a:r>
            <a:r>
              <a:rPr lang="en-US" dirty="0" err="1"/>
              <a:t>Myrina</a:t>
            </a:r>
            <a:r>
              <a:rPr lang="en-US" dirty="0"/>
              <a:t> in</a:t>
            </a:r>
            <a:r>
              <a:rPr lang="en-US" baseline="0" dirty="0"/>
              <a:t> Greece. </a:t>
            </a:r>
            <a:r>
              <a:rPr lang="en-US" sz="1200" kern="1200" dirty="0" err="1">
                <a:solidFill>
                  <a:schemeClr val="tx1"/>
                </a:solidFill>
                <a:latin typeface="+mn-lt"/>
                <a:ea typeface="+mn-ea"/>
                <a:cs typeface="+mn-cs"/>
              </a:rPr>
              <a:t>Myrina</a:t>
            </a:r>
            <a:r>
              <a:rPr lang="en-US" sz="1200" kern="1200" baseline="0" dirty="0">
                <a:solidFill>
                  <a:schemeClr val="tx1"/>
                </a:solidFill>
                <a:latin typeface="+mn-lt"/>
                <a:ea typeface="+mn-ea"/>
                <a:cs typeface="+mn-cs"/>
              </a:rPr>
              <a:t> was a city located on the Greek island of Limnos. </a:t>
            </a:r>
            <a:r>
              <a:rPr lang="en-US" baseline="0" dirty="0"/>
              <a:t>It</a:t>
            </a:r>
            <a:r>
              <a:rPr lang="en-US" dirty="0"/>
              <a:t> was photographed at the</a:t>
            </a:r>
            <a:r>
              <a:rPr lang="en-US" sz="1200" kern="1200" dirty="0">
                <a:solidFill>
                  <a:schemeClr val="tx1"/>
                </a:solidFill>
                <a:latin typeface="+mn-lt"/>
                <a:ea typeface="+mn-ea"/>
                <a:cs typeface="+mn-cs"/>
              </a:rPr>
              <a:t> Metropolitan Museum of Art</a:t>
            </a:r>
            <a:r>
              <a:rPr lang="en-US" sz="1200" kern="1200" baseline="0" dirty="0">
                <a:solidFill>
                  <a:schemeClr val="tx1"/>
                </a:solidFill>
                <a:latin typeface="+mn-lt"/>
                <a:ea typeface="+mn-ea"/>
                <a:cs typeface="+mn-cs"/>
              </a:rPr>
              <a:t> in</a:t>
            </a:r>
            <a:r>
              <a:rPr lang="en-US" sz="1200" kern="1200" dirty="0">
                <a:solidFill>
                  <a:schemeClr val="tx1"/>
                </a:solidFill>
                <a:latin typeface="+mn-lt"/>
                <a:ea typeface="+mn-ea"/>
                <a:cs typeface="+mn-cs"/>
              </a:rPr>
              <a:t> New York City. </a:t>
            </a:r>
            <a:r>
              <a:rPr lang="en-US" baseline="0" dirty="0"/>
              <a:t>A removable graphic has been added to the central figure to avoid causing offense or surprise.</a:t>
            </a:r>
          </a:p>
          <a:p>
            <a:endParaRPr lang="en-US" dirty="0"/>
          </a:p>
          <a:p>
            <a:r>
              <a:rPr lang="x-none" dirty="0"/>
              <a:t>adr1605243594</a:t>
            </a:r>
            <a:endParaRPr lang="en-US" dirty="0"/>
          </a:p>
        </p:txBody>
      </p:sp>
    </p:spTree>
    <p:extLst>
      <p:ext uri="{BB962C8B-B14F-4D97-AF65-F5344CB8AC3E}">
        <p14:creationId xmlns:p14="http://schemas.microsoft.com/office/powerpoint/2010/main" val="18153060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This cinnabar red fresco from the Villa Farnesina in Rome depicts lovers on a bed. </a:t>
            </a:r>
            <a:r>
              <a:rPr lang="en-US" baseline="0" dirty="0"/>
              <a:t>It was photographed at the </a:t>
            </a:r>
            <a:r>
              <a:rPr lang="en-US" dirty="0"/>
              <a:t>National Museum of Rome. A</a:t>
            </a:r>
            <a:r>
              <a:rPr lang="en-US" baseline="0" dirty="0"/>
              <a:t> r</a:t>
            </a:r>
            <a:r>
              <a:rPr lang="en-US" dirty="0"/>
              <a:t>emovable box has been added to this painting to avoid causing offense or surprise. </a:t>
            </a:r>
          </a:p>
          <a:p>
            <a:endParaRPr lang="en-US" dirty="0"/>
          </a:p>
          <a:p>
            <a:r>
              <a:rPr lang="en-US" dirty="0"/>
              <a:t>tb0513177771</a:t>
            </a:r>
          </a:p>
        </p:txBody>
      </p:sp>
      <p:sp>
        <p:nvSpPr>
          <p:cNvPr id="4" name="Slide Number Placeholder 3"/>
          <p:cNvSpPr>
            <a:spLocks noGrp="1"/>
          </p:cNvSpPr>
          <p:nvPr>
            <p:ph type="sldNum" sz="quarter" idx="5"/>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38298489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figurine was photographed at the Hecht Museum at</a:t>
            </a:r>
            <a:r>
              <a:rPr lang="en-US" baseline="0" dirty="0"/>
              <a:t> the University of</a:t>
            </a:r>
            <a:r>
              <a:rPr lang="en-US" dirty="0"/>
              <a:t> Haifa.</a:t>
            </a:r>
          </a:p>
          <a:p>
            <a:endParaRPr lang="en-US" dirty="0"/>
          </a:p>
          <a:p>
            <a:r>
              <a:rPr lang="en-US" dirty="0"/>
              <a:t>cm1706260766</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9721686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figurine was photographed at the University of Pennsylvania Museum of Archaeology and Anthropology.</a:t>
            </a:r>
          </a:p>
          <a:p>
            <a:endParaRPr lang="en-US" dirty="0"/>
          </a:p>
          <a:p>
            <a:r>
              <a:rPr lang="en-US" dirty="0"/>
              <a:t>adr1605267135</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29721686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“Joab Street” is located in the German Colony neighborhood, southwest of the Old City. The Hebrew description line (small letters) reads, “Commander of the army in the days of King David.”</a:t>
            </a:r>
          </a:p>
          <a:p>
            <a:endParaRPr lang="en-US" dirty="0"/>
          </a:p>
          <a:p>
            <a:r>
              <a:rPr lang="en-US" dirty="0"/>
              <a:t>lbd102318964</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3051782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Given that David was attempting to befriend Uriah in order to cover up his sin, it would not be surprising if he asked his questions over a meal. This American Colony</a:t>
            </a:r>
            <a:r>
              <a:rPr lang="en-US" baseline="0" dirty="0"/>
              <a:t> photo was taken June 30, 1930.</a:t>
            </a:r>
            <a:endParaRPr lang="en-US" dirty="0"/>
          </a:p>
          <a:p>
            <a:endParaRPr lang="en-US" dirty="0"/>
          </a:p>
          <a:p>
            <a:r>
              <a:rPr lang="en-US" dirty="0"/>
              <a:t>mat02959</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3051782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comes from volume 3 of </a:t>
            </a:r>
            <a:r>
              <a:rPr lang="en-US" i="1" dirty="0"/>
              <a:t>Picturesque Palestine</a:t>
            </a:r>
            <a:r>
              <a:rPr lang="en-US" i="0" dirty="0"/>
              <a:t>, Sinai and Egypt, edited by Charles Wilson (London: J. S. Virtue, 1881). A digital version is available from BiblePlaces.com.</a:t>
            </a:r>
          </a:p>
          <a:p>
            <a:endParaRPr lang="en-US" i="0" dirty="0"/>
          </a:p>
          <a:p>
            <a:r>
              <a:rPr lang="en-US" dirty="0"/>
              <a:t>pp3077</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414479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Some versions understand the “gift” (Heb. </a:t>
            </a:r>
            <a:r>
              <a:rPr lang="en-US" i="1" dirty="0" err="1">
                <a:latin typeface="Calibri"/>
              </a:rPr>
              <a:t>maseth</a:t>
            </a:r>
            <a:r>
              <a:rPr lang="en-US" dirty="0">
                <a:latin typeface="Calibri"/>
              </a:rPr>
              <a:t>, </a:t>
            </a:r>
            <a:r>
              <a:rPr lang="he-IL" sz="1200" b="0" i="0" u="none" strike="noStrike" kern="1200" baseline="0" dirty="0">
                <a:latin typeface="+mn-lt"/>
                <a:ea typeface="+mn-ea"/>
                <a:cs typeface="+mn-cs"/>
              </a:rPr>
              <a:t>מַשְׂאֵת</a:t>
            </a:r>
            <a:r>
              <a:rPr lang="en-US" dirty="0">
                <a:latin typeface="Calibri"/>
              </a:rPr>
              <a:t>) to be a select</a:t>
            </a:r>
            <a:r>
              <a:rPr lang="en-US" baseline="0" dirty="0">
                <a:latin typeface="Calibri"/>
              </a:rPr>
              <a:t> portion of choice food (cf. Gen 43:34); however, the word may also refer to a gift or present of a more generic kind as well (cf. </a:t>
            </a:r>
            <a:r>
              <a:rPr lang="en-US" baseline="0" dirty="0" err="1">
                <a:latin typeface="Calibri"/>
              </a:rPr>
              <a:t>Jer</a:t>
            </a:r>
            <a:r>
              <a:rPr lang="en-US" baseline="0" dirty="0">
                <a:latin typeface="Calibri"/>
              </a:rPr>
              <a:t> 40:5; </a:t>
            </a:r>
            <a:r>
              <a:rPr lang="en-US" baseline="0" dirty="0" err="1">
                <a:latin typeface="Calibri"/>
              </a:rPr>
              <a:t>Ezek</a:t>
            </a:r>
            <a:r>
              <a:rPr lang="en-US" baseline="0" dirty="0">
                <a:latin typeface="Calibri"/>
              </a:rPr>
              <a:t> 20:40). </a:t>
            </a:r>
            <a:r>
              <a:rPr lang="en-US" dirty="0">
                <a:latin typeface="Calibri"/>
              </a:rPr>
              <a:t>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://digitalcollections.nypl.org/items/510d47dc-472a-a3d9-e040-e00a18064a99</a:t>
            </a:r>
            <a:endParaRPr lang="en-US" dirty="0"/>
          </a:p>
          <a:p>
            <a:endParaRPr lang="en-US" dirty="0">
              <a:latin typeface="Calibri"/>
            </a:endParaRPr>
          </a:p>
          <a:p>
            <a:r>
              <a:rPr lang="en-US" dirty="0">
                <a:latin typeface="Calibri"/>
              </a:rPr>
              <a:t>nypl494728</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0827934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east stairs of the Persepolis apadana.</a:t>
            </a:r>
            <a:r>
              <a:rPr lang="en-US" baseline="0" dirty="0">
                <a:solidFill>
                  <a:srgbClr val="000000"/>
                </a:solidFill>
                <a:latin typeface="Calibri"/>
              </a:rPr>
              <a:t> The man carrying the gift is part of an Armenian delegation that was paying tribute to the Persian king.</a:t>
            </a:r>
            <a:endParaRPr lang="en-US" dirty="0"/>
          </a:p>
          <a:p>
            <a:endParaRPr lang="en-US" dirty="0">
              <a:solidFill>
                <a:srgbClr val="000000"/>
              </a:solidFill>
              <a:latin typeface="Calibri"/>
            </a:endParaRPr>
          </a:p>
          <a:p>
            <a:r>
              <a:rPr lang="en-US" dirty="0"/>
              <a:t>tb0506181002</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10827934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which likely comes from Tell</a:t>
            </a:r>
            <a:r>
              <a:rPr lang="en-US" baseline="0" dirty="0"/>
              <a:t> el-Amarna,</a:t>
            </a:r>
            <a:r>
              <a:rPr lang="en-US" dirty="0"/>
              <a:t> was photographed at the Brooklyn Museum in New York City.</a:t>
            </a:r>
          </a:p>
          <a:p>
            <a:endParaRPr lang="en-US" dirty="0"/>
          </a:p>
          <a:p>
            <a:r>
              <a:rPr lang="en-US" dirty="0"/>
              <a:t>adr1606020771</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9176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distance from Jerusalem to Rabbah/</a:t>
            </a:r>
            <a:r>
              <a:rPr lang="en-US" dirty="0" err="1"/>
              <a:t>Rabbat</a:t>
            </a:r>
            <a:r>
              <a:rPr lang="en-US" dirty="0"/>
              <a:t>-Ammon is about 52 miles (84 km). This is a detail from map 1-2 from the </a:t>
            </a:r>
            <a:r>
              <a:rPr lang="en-US" i="1" dirty="0"/>
              <a:t>Satellite Bible Atlas</a:t>
            </a:r>
            <a:r>
              <a:rPr lang="en-US" dirty="0"/>
              <a:t>, by William Schlegel. Used by permission</a:t>
            </a:r>
            <a:r>
              <a:rPr lang="en-US" dirty="0">
                <a:solidFill>
                  <a:srgbClr val="000000"/>
                </a:solidFill>
                <a:latin typeface="Times New Roman" pitchFamily="18" charset="0"/>
                <a:cs typeface="Times New Roman" pitchFamily="18" charset="0"/>
              </a:rPr>
              <a:t>.</a:t>
            </a:r>
            <a:endParaRPr lang="en-US" sz="1200"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21158121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massive wooden doors are the main entrance to the Church</a:t>
            </a:r>
            <a:r>
              <a:rPr lang="en-US" baseline="0" dirty="0"/>
              <a:t> of the Holy Sepulcher in Jerusalem. They are about 800 years old.</a:t>
            </a:r>
            <a:endParaRPr lang="en-US" dirty="0"/>
          </a:p>
          <a:p>
            <a:endParaRPr lang="en-US" dirty="0"/>
          </a:p>
          <a:p>
            <a:r>
              <a:rPr lang="en-US" dirty="0"/>
              <a:t>adr080726182</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91767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Ashmolean Museum of the University of Oxford.</a:t>
            </a:r>
          </a:p>
          <a:p>
            <a:endParaRPr lang="en-US" dirty="0"/>
          </a:p>
          <a:p>
            <a:r>
              <a:rPr lang="en-US" dirty="0"/>
              <a:t>adr1805183476</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91767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passing reference provides a fascinating glimpse into what may have been a regular practice, to take the Ark of the Covenant along</a:t>
            </a:r>
            <a:r>
              <a:rPr lang="en-US" baseline="0" dirty="0"/>
              <a:t> when battles were being waged (cf. 1 Sam 14:18; 2 Sam 15:24-29). </a:t>
            </a:r>
            <a:r>
              <a:rPr lang="en-US" dirty="0"/>
              <a:t>This model of the Ark of the Covenant was photographed at the full-size model of the tabernacle in Timna Park, southern Israel.</a:t>
            </a:r>
          </a:p>
          <a:p>
            <a:endParaRPr lang="en-US" dirty="0"/>
          </a:p>
          <a:p>
            <a:r>
              <a:rPr lang="en-US" dirty="0"/>
              <a:t>tb052208375</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5130262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Armies in the field were always stationed in tents, if they were to have any protection</a:t>
            </a:r>
            <a:r>
              <a:rPr lang="en-US" baseline="0" dirty="0"/>
              <a:t> from the elements at all. </a:t>
            </a:r>
            <a:r>
              <a:rPr lang="en-US" dirty="0"/>
              <a:t>This American Colony photo was taken between</a:t>
            </a:r>
            <a:r>
              <a:rPr lang="en-US" baseline="0" dirty="0"/>
              <a:t> </a:t>
            </a:r>
            <a:r>
              <a:rPr lang="en-US" dirty="0"/>
              <a:t>1900 and 1920.</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mat01344</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between 1934 and 1939.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mat18292</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ea typeface="ＭＳ Ｐゴシック" pitchFamily="34" charset="-128"/>
              </a:rPr>
              <a:t>The plain shown in this photo is located just to the north of Rabbah (modern Amman), where the Israelites were preparing to lay siege against the Ammonite capital. The Israelites would have been encamped here or in a similar place.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ea typeface="ＭＳ Ｐゴシック" pitchFamily="34" charset="-128"/>
              </a:rPr>
              <a:t>tb110603121</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33563444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rPr>
              <a:t>This illustration comes from Francis Frith, </a:t>
            </a:r>
            <a:r>
              <a:rPr lang="en-US" i="1" dirty="0">
                <a:latin typeface="+mn-lt"/>
              </a:rPr>
              <a:t>The Queen’s Bible</a:t>
            </a:r>
            <a:r>
              <a:rPr lang="en-US" dirty="0">
                <a:latin typeface="+mn-lt"/>
              </a:rPr>
              <a:t>, published in 1862-1863. Public domain, from The New York Public Library, https://digitalcollections.nypl.org/items/510d47d9-6130-a3d9-e040-e00a18064a99</a:t>
            </a:r>
          </a:p>
          <a:p>
            <a:endParaRPr lang="en-US" dirty="0">
              <a:latin typeface="+mn-lt"/>
            </a:endParaRPr>
          </a:p>
          <a:p>
            <a:r>
              <a:rPr lang="en-US" dirty="0">
                <a:latin typeface="+mn-lt"/>
              </a:rPr>
              <a:t>nypl85266</a:t>
            </a:r>
            <a:endParaRPr lang="en-US" dirty="0">
              <a:latin typeface="Calibri"/>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36738548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relief depicts an Assyrian military camp, complete with sleeping quarters, food preparation areas, and space for supplies and weapons. It was photographed at the British Museum.</a:t>
            </a:r>
          </a:p>
          <a:p>
            <a:pPr eaLnBrk="1" hangingPunct="1"/>
            <a:endParaRPr lang="en-US" dirty="0"/>
          </a:p>
          <a:p>
            <a:pPr eaLnBrk="1" hangingPunct="1"/>
            <a:r>
              <a:rPr lang="en-US" dirty="0"/>
              <a:t>tb112004338</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36738548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irony of this statement is unmistakable. David,</a:t>
            </a:r>
            <a:r>
              <a:rPr lang="en-US" sz="1200" b="0" i="0" kern="1200" baseline="0" dirty="0">
                <a:solidFill>
                  <a:schemeClr val="tx1"/>
                </a:solidFill>
                <a:effectLst/>
                <a:latin typeface="+mn-lt"/>
                <a:ea typeface="+mn-ea"/>
                <a:cs typeface="+mn-cs"/>
              </a:rPr>
              <a:t> the king of the nation, has not even bothered to join the army in the field, and instead has chosen to stay at home and sleep with another man’s wife; Uriah refuses even to sleep with his own wife while the army is in action. </a:t>
            </a:r>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mat01233</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20541668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eastern slope of the City of David has never been built over in modern times and thus is the prime area for archaeological excavation. The Temple Mount is just visible near the top center of the photo.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tb042306029</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394526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Rabbah,</a:t>
            </a:r>
            <a:r>
              <a:rPr lang="en-US" sz="1200" b="0" i="0" kern="1200" baseline="0" dirty="0">
                <a:solidFill>
                  <a:schemeClr val="tx1"/>
                </a:solidFill>
                <a:effectLst/>
                <a:latin typeface="+mn-lt"/>
                <a:ea typeface="+mn-ea"/>
                <a:cs typeface="+mn-cs"/>
              </a:rPr>
              <a:t> also known as Rabbath Ammon, was the capital city of the Ammonites. It was located at the heart of what is now the modern city of Amman, Jordan. </a:t>
            </a:r>
            <a:r>
              <a:rPr lang="en-US" sz="1200" b="0" i="0" kern="1200" dirty="0">
                <a:solidFill>
                  <a:schemeClr val="tx1"/>
                </a:solidFill>
                <a:effectLst/>
                <a:latin typeface="+mn-lt"/>
                <a:ea typeface="+mn-ea"/>
                <a:cs typeface="+mn-cs"/>
              </a:rPr>
              <a:t>This aerial</a:t>
            </a:r>
            <a:r>
              <a:rPr lang="en-US" sz="1200" b="0" i="0" kern="1200" baseline="0" dirty="0">
                <a:solidFill>
                  <a:schemeClr val="tx1"/>
                </a:solidFill>
                <a:effectLst/>
                <a:latin typeface="+mn-lt"/>
                <a:ea typeface="+mn-ea"/>
                <a:cs typeface="+mn-cs"/>
              </a:rPr>
              <a:t> view of Amman shows the area before modern development. </a:t>
            </a:r>
            <a:r>
              <a:rPr lang="en-US" dirty="0"/>
              <a:t>The ancient acropolis covers about 40 acres (16 ha) and is L-shaped. The hill is divided into three terraces and was surrounded by deep wadis on all sides but the north. In times of weakness, the Ammonites could find seclusion and protection here. The Jabbok River starts at a strong </a:t>
            </a:r>
            <a:r>
              <a:rPr lang="en-US"/>
              <a:t>spring near the </a:t>
            </a:r>
            <a:r>
              <a:rPr lang="en-US" dirty="0"/>
              <a:t>citadel of Rabbath Ammon. </a:t>
            </a:r>
            <a:r>
              <a:rPr lang="en-US" sz="1200" b="0" i="0" kern="1200" baseline="0" dirty="0">
                <a:solidFill>
                  <a:schemeClr val="tx1"/>
                </a:solidFill>
                <a:effectLst/>
                <a:latin typeface="+mn-lt"/>
                <a:ea typeface="+mn-ea"/>
                <a:cs typeface="+mn-cs"/>
              </a:rPr>
              <a:t>In the valley below, the Roman theater is easily visible. </a:t>
            </a:r>
            <a:r>
              <a:rPr lang="en-US" sz="1200" b="0" i="0" kern="1200" dirty="0">
                <a:solidFill>
                  <a:schemeClr val="tx1"/>
                </a:solidFill>
                <a:effectLst/>
                <a:latin typeface="+mn-lt"/>
                <a:ea typeface="+mn-ea"/>
                <a:cs typeface="+mn-cs"/>
              </a:rPr>
              <a:t>This American Colony photograph was taken in 1932.</a:t>
            </a:r>
          </a:p>
          <a:p>
            <a:pPr marL="0" indent="0" eaLnBrk="1" hangingPunct="1">
              <a:buFontTx/>
              <a:buNone/>
            </a:pPr>
            <a:endParaRPr lang="en-US" sz="1200" dirty="0">
              <a:ea typeface="ＭＳ Ｐゴシック" pitchFamily="34" charset="-128"/>
            </a:endParaRPr>
          </a:p>
          <a:p>
            <a:pPr marL="0" indent="0" eaLnBrk="1" hangingPunct="1">
              <a:buFontTx/>
              <a:buNone/>
            </a:pPr>
            <a:r>
              <a:rPr lang="en-US" sz="1200" dirty="0">
                <a:ea typeface="ＭＳ Ｐゴシック" pitchFamily="34" charset="-128"/>
              </a:rPr>
              <a:t>mat15936</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13742263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Calibri"/>
              </a:rPr>
              <a:t>This marble </a:t>
            </a:r>
            <a:r>
              <a:rPr lang="en-US" dirty="0">
                <a:solidFill>
                  <a:srgbClr val="000000"/>
                </a:solidFill>
                <a:latin typeface="+mn-lt"/>
              </a:rPr>
              <a:t>relief illustrates a banquet scene in which the drunk Dionysus is walking, supported by a young slave. It </a:t>
            </a:r>
            <a:r>
              <a:rPr lang="en-US" dirty="0">
                <a:solidFill>
                  <a:srgbClr val="000000"/>
                </a:solidFill>
                <a:latin typeface="Calibri"/>
              </a:rPr>
              <a:t>was photographed at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Calibri"/>
            </a:endParaRPr>
          </a:p>
          <a:p>
            <a:r>
              <a:rPr lang="en-US" dirty="0"/>
              <a:t>tb0928196387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205416683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statue was recovered from the rectangular peristyle in the Villa</a:t>
            </a:r>
            <a:r>
              <a:rPr lang="en-US" baseline="0" dirty="0">
                <a:solidFill>
                  <a:srgbClr val="000000"/>
                </a:solidFill>
                <a:latin typeface="Calibri"/>
              </a:rPr>
              <a:t> of Papyri at Pompeii. It illustrates the drunken state David induced in Uriah in the hope that it would lead Uriah to go home. It</a:t>
            </a:r>
            <a:r>
              <a:rPr lang="en-US" dirty="0">
                <a:solidFill>
                  <a:srgbClr val="000000"/>
                </a:solidFill>
                <a:latin typeface="Calibri"/>
              </a:rPr>
              <a:t> was photographed at the Getty Villa</a:t>
            </a:r>
            <a:r>
              <a:rPr lang="en-US" baseline="0" dirty="0">
                <a:solidFill>
                  <a:srgbClr val="000000"/>
                </a:solidFill>
                <a:latin typeface="Calibri"/>
              </a:rPr>
              <a:t> in southern California</a:t>
            </a:r>
            <a:r>
              <a:rPr lang="en-US" baseline="0" dirty="0">
                <a:solidFill>
                  <a:srgbClr val="000000"/>
                </a:solidFill>
                <a:latin typeface="+mn-lt"/>
              </a:rPr>
              <a:t>. </a:t>
            </a:r>
            <a:r>
              <a:rPr lang="en-US" baseline="0">
                <a:solidFill>
                  <a:srgbClr val="000000"/>
                </a:solidFill>
                <a:latin typeface="+mn-lt"/>
              </a:rPr>
              <a:t>A removable graphic has been added to this figure to avoid surprise or offense.</a:t>
            </a:r>
            <a:endParaRPr lang="en-US" dirty="0">
              <a:solidFill>
                <a:srgbClr val="000000"/>
              </a:solidFill>
              <a:latin typeface="Calibri"/>
            </a:endParaRPr>
          </a:p>
          <a:p>
            <a:endParaRPr lang="en-US" dirty="0">
              <a:solidFill>
                <a:srgbClr val="000000"/>
              </a:solidFill>
              <a:latin typeface="Calibri"/>
            </a:endParaRPr>
          </a:p>
          <a:p>
            <a:r>
              <a:rPr lang="en-US" dirty="0"/>
              <a:t>tb100919435</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20541668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depicts two scribes standing before an</a:t>
            </a:r>
            <a:r>
              <a:rPr lang="en-US" baseline="0" dirty="0"/>
              <a:t> Assyrian administrator. The scribe on the left holds a clay tablet in his left hand and a stylus in his right, ready to inscribe something in cuneiform. The scribe on the right holds a papyrus roll in his left hand and a reed or quill in his right hand, probably to write in a language such as Aramaic. David’s letter would have been written in Hebrew (similar to Aramaic), and David would have used a pen (reed or quill), ink, and papyrus. </a:t>
            </a:r>
            <a:r>
              <a:rPr lang="en-US" dirty="0"/>
              <a:t>This relief was photographed at the British Museum.</a:t>
            </a:r>
          </a:p>
          <a:p>
            <a:endParaRPr lang="en-US" dirty="0"/>
          </a:p>
          <a:p>
            <a:r>
              <a:rPr lang="en-US" dirty="0"/>
              <a:t>adr090506977</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32874600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this period, an official royal letter would have probably been written</a:t>
            </a:r>
            <a:r>
              <a:rPr lang="en-US" baseline="0" dirty="0"/>
              <a:t> on </a:t>
            </a:r>
            <a:r>
              <a:rPr lang="en-US" dirty="0"/>
              <a:t>papyrus </a:t>
            </a:r>
            <a:r>
              <a:rPr lang="en-US" baseline="0" dirty="0"/>
              <a:t>and sealed with a bullae impressed from the king’s royal signet ring or seal. The papyrus document would have been rolled and perhaps folded, then tied with string, before a lump of clay (referred to as a bulla) would have been placed over the knot, ensuring that it could not be opened surreptitiously. The imprint of the original papyrus document may be seen on the back side of most of the hundreds of ancient bullae that have been recovered from ancient Israelite sites. The seven bullae shown here came from a single papyrus scroll. David’s letter, which appears to have been fairly brief, may have had only a single seal. This display was photographed at the Israel Museum.</a:t>
            </a:r>
          </a:p>
          <a:p>
            <a:endParaRPr lang="en-US" baseline="0" dirty="0"/>
          </a:p>
          <a:p>
            <a:r>
              <a:rPr lang="en-US" dirty="0"/>
              <a:t>tb032014436</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5711593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British Museum.</a:t>
            </a:r>
            <a:endParaRPr lang="en-US" dirty="0"/>
          </a:p>
          <a:p>
            <a:endParaRPr lang="en-US" dirty="0">
              <a:solidFill>
                <a:srgbClr val="000000"/>
              </a:solidFill>
              <a:latin typeface="Calibri"/>
            </a:endParaRPr>
          </a:p>
          <a:p>
            <a:r>
              <a:rPr lang="en-US" dirty="0"/>
              <a:t>mb120901010</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38987823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://digitalcollections.nypl.org/items/510d47dc-474e-a3d9-e040-e00a18064a99</a:t>
            </a:r>
            <a:endParaRPr lang="en-US" dirty="0"/>
          </a:p>
          <a:p>
            <a:endParaRPr lang="en-US" dirty="0">
              <a:latin typeface="Calibri"/>
            </a:endParaRPr>
          </a:p>
          <a:p>
            <a:r>
              <a:rPr lang="en-US" dirty="0">
                <a:latin typeface="Calibri"/>
              </a:rPr>
              <a:t>nypl494764</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38987823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These basalt</a:t>
            </a:r>
            <a:r>
              <a:rPr lang="en-US" baseline="0" dirty="0">
                <a:solidFill>
                  <a:srgbClr val="000000"/>
                </a:solidFill>
                <a:latin typeface="Calibri"/>
              </a:rPr>
              <a:t> orthostats were discovered at </a:t>
            </a:r>
            <a:r>
              <a:rPr lang="en-US" dirty="0" err="1"/>
              <a:t>Hadatu</a:t>
            </a:r>
            <a:r>
              <a:rPr lang="en-US" dirty="0"/>
              <a:t>, also known as </a:t>
            </a:r>
            <a:r>
              <a:rPr lang="en-US" dirty="0" err="1"/>
              <a:t>Arslan</a:t>
            </a:r>
            <a:r>
              <a:rPr lang="en-US" dirty="0"/>
              <a:t> Tash, an ancient city in northern Syria.</a:t>
            </a:r>
            <a:r>
              <a:rPr lang="en-US" baseline="0" dirty="0"/>
              <a:t> They date to the reign of Tiglath-pileser III and depict the basic equipment of warriors around the time of David.</a:t>
            </a:r>
            <a:r>
              <a:rPr lang="en-US" dirty="0"/>
              <a:t> </a:t>
            </a:r>
            <a:r>
              <a:rPr lang="en-US" dirty="0">
                <a:solidFill>
                  <a:srgbClr val="000000"/>
                </a:solidFill>
                <a:latin typeface="Calibri"/>
              </a:rPr>
              <a:t>This display was photographed at the Istanbul Museum of the Ancient Orient.</a:t>
            </a:r>
            <a:endParaRPr lang="en-US" dirty="0"/>
          </a:p>
          <a:p>
            <a:endParaRPr lang="en-US" dirty="0">
              <a:solidFill>
                <a:srgbClr val="000000"/>
              </a:solidFill>
              <a:latin typeface="Calibri"/>
            </a:endParaRPr>
          </a:p>
          <a:p>
            <a:r>
              <a:rPr lang="en-US" dirty="0"/>
              <a:t>tb122916407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23371600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bronze depiction of archers in battle comes from the reign of Shalmaneser III. It was photographed</a:t>
            </a:r>
            <a:r>
              <a:rPr lang="en-US" baseline="0" dirty="0">
                <a:solidFill>
                  <a:srgbClr val="000000"/>
                </a:solidFill>
                <a:latin typeface="Calibri"/>
              </a:rPr>
              <a:t> at the Louvre Museum</a:t>
            </a:r>
            <a:r>
              <a:rPr lang="en-US" dirty="0">
                <a:solidFill>
                  <a:srgbClr val="000000"/>
                </a:solidFill>
                <a:latin typeface="Calibri"/>
              </a:rPr>
              <a:t>.</a:t>
            </a:r>
            <a:endParaRPr lang="en-US" dirty="0"/>
          </a:p>
          <a:p>
            <a:endParaRPr lang="en-US" dirty="0">
              <a:solidFill>
                <a:srgbClr val="000000"/>
              </a:solidFill>
              <a:latin typeface="Calibri"/>
            </a:endParaRPr>
          </a:p>
          <a:p>
            <a:r>
              <a:rPr lang="en-US" dirty="0"/>
              <a:t>tb060408597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233716008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The city</a:t>
            </a:r>
            <a:r>
              <a:rPr lang="en-US" baseline="0" dirty="0">
                <a:ea typeface="ＭＳ Ｐゴシック" pitchFamily="34" charset="-128"/>
              </a:rPr>
              <a:t> under siege was Rabbah, the ancient capital of the Ammonites, now located in the heart of the Jordanian capital city of Amman. Much of the citadel has never been excavated.</a:t>
            </a:r>
          </a:p>
          <a:p>
            <a:pPr eaLnBrk="1" hangingPunct="1"/>
            <a:endParaRPr lang="en-US" dirty="0">
              <a:ea typeface="ＭＳ Ｐゴシック" pitchFamily="34" charset="-128"/>
            </a:endParaRPr>
          </a:p>
          <a:p>
            <a:pPr eaLnBrk="1" hangingPunct="1"/>
            <a:r>
              <a:rPr lang="en-US" dirty="0">
                <a:ea typeface="ＭＳ Ｐゴシック" pitchFamily="34" charset="-128"/>
              </a:rPr>
              <a:t>tb060303019</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425180569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The acropolis is surrounded by deep wadis (valleys) on three sides. As can be seen here, the north side was not so protected and thus was the most vulnerable to attack. It is likely that David’s men concentrated their siege of the city at this point, and it may have been in this area that Uriah was killed at David’s order.</a:t>
            </a:r>
          </a:p>
          <a:p>
            <a:pPr eaLnBrk="1" hangingPunct="1"/>
            <a:endParaRPr lang="en-US" dirty="0">
              <a:ea typeface="ＭＳ Ｐゴシック" pitchFamily="34" charset="-128"/>
            </a:endParaRPr>
          </a:p>
          <a:p>
            <a:pPr eaLnBrk="1" hangingPunct="1"/>
            <a:r>
              <a:rPr lang="en-US" dirty="0">
                <a:ea typeface="ＭＳ Ｐゴシック" pitchFamily="34" charset="-128"/>
              </a:rPr>
              <a:t>tb060303059</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920153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b="0" i="0" kern="1200" dirty="0">
                <a:solidFill>
                  <a:schemeClr val="tx1"/>
                </a:solidFill>
                <a:effectLst/>
                <a:latin typeface="+mn-lt"/>
                <a:ea typeface="+mn-ea"/>
                <a:cs typeface="+mn-cs"/>
              </a:rPr>
              <a:t>This photo shows</a:t>
            </a:r>
            <a:r>
              <a:rPr lang="en-US" sz="1200" b="0" i="0" kern="1200" baseline="0" dirty="0">
                <a:solidFill>
                  <a:schemeClr val="tx1"/>
                </a:solidFill>
                <a:effectLst/>
                <a:latin typeface="+mn-lt"/>
                <a:ea typeface="+mn-ea"/>
                <a:cs typeface="+mn-cs"/>
              </a:rPr>
              <a:t> part of the citadel of Amman from the Roman theater in the valley. Little is visible of the ancient city, but a portion of a massive platform from one of the later Roman temples is visible at the upper right. Excavations and restoration in this area have been ongoing for many years. </a:t>
            </a:r>
            <a:r>
              <a:rPr lang="en-US" sz="1200" b="0" i="0" kern="1200" dirty="0">
                <a:solidFill>
                  <a:schemeClr val="tx1"/>
                </a:solidFill>
                <a:effectLst/>
                <a:latin typeface="+mn-lt"/>
                <a:ea typeface="+mn-ea"/>
                <a:cs typeface="+mn-cs"/>
              </a:rPr>
              <a:t>This American Colony photograph was taken </a:t>
            </a:r>
            <a:r>
              <a:rPr lang="en-US" dirty="0"/>
              <a:t>between 1898 and 1946.</a:t>
            </a:r>
            <a:endParaRPr lang="en-US" sz="1200" b="0" i="0" kern="1200" dirty="0">
              <a:solidFill>
                <a:schemeClr val="tx1"/>
              </a:solidFill>
              <a:effectLst/>
              <a:latin typeface="+mn-lt"/>
              <a:ea typeface="+mn-ea"/>
              <a:cs typeface="+mn-cs"/>
            </a:endParaRPr>
          </a:p>
          <a:p>
            <a:pPr marL="0" indent="0" eaLnBrk="1" hangingPunct="1">
              <a:buFontTx/>
              <a:buNone/>
            </a:pPr>
            <a:endParaRPr lang="en-US" sz="1200" dirty="0">
              <a:ea typeface="ＭＳ Ｐゴシック" pitchFamily="34" charset="-128"/>
            </a:endParaRPr>
          </a:p>
          <a:p>
            <a:pPr marL="0" indent="0" eaLnBrk="1" hangingPunct="1">
              <a:buFontTx/>
              <a:buNone/>
            </a:pPr>
            <a:r>
              <a:rPr lang="en-US" sz="1200" dirty="0">
                <a:ea typeface="ＭＳ Ｐゴシック" pitchFamily="34" charset="-128"/>
              </a:rPr>
              <a:t>mat09358</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Getty Villa in southern California while on loan from the British Museum.</a:t>
            </a:r>
          </a:p>
          <a:p>
            <a:endParaRPr lang="en-US" dirty="0"/>
          </a:p>
          <a:p>
            <a:r>
              <a:rPr lang="en-US" dirty="0"/>
              <a:t>tb100919334</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9201539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carved ivory inlay from Megiddo depicts a Canaanite ruler on his throne. Before him is a woman (queen?) and a female musician playing a lyre. An armed warrior approaches from the far right. This scene is reminiscent of David’s situation in Jerusalem, where he is approached by a messenger from the battlefield even as he seems to be distracted</a:t>
            </a:r>
            <a:r>
              <a:rPr lang="en-US" baseline="0" dirty="0"/>
              <a:t> by more domestic pleasures. </a:t>
            </a:r>
            <a:r>
              <a:rPr lang="en-US" dirty="0"/>
              <a:t>This plaque was photographed at the Israel Museum.</a:t>
            </a:r>
          </a:p>
          <a:p>
            <a:endParaRPr lang="en-US" dirty="0"/>
          </a:p>
          <a:p>
            <a:r>
              <a:rPr lang="en-US" dirty="0"/>
              <a:t>adr1806199276</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35870681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statement about shooting from the wall refers to archers</a:t>
            </a:r>
            <a:r>
              <a:rPr lang="en-US" baseline="0" dirty="0"/>
              <a:t> shooting arrows. This Assyrian relief depicts an archer atop the city wall, a defensive measure that was apparently quite common. </a:t>
            </a:r>
            <a:r>
              <a:rPr lang="en-US" dirty="0"/>
              <a:t>This relief comes from the reign of the</a:t>
            </a:r>
            <a:r>
              <a:rPr lang="en-US" baseline="0" dirty="0"/>
              <a:t> Assyrian king Shalmaneser III. It was photographed at the British Museum.</a:t>
            </a:r>
            <a:endParaRPr lang="en-US" dirty="0"/>
          </a:p>
          <a:p>
            <a:endParaRPr lang="en-US" dirty="0"/>
          </a:p>
          <a:p>
            <a:r>
              <a:rPr lang="en-US" dirty="0"/>
              <a:t>adr1805194243</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174079022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These arrowheads were once held together in a quiver. They were recovered from excavations at </a:t>
            </a:r>
            <a:r>
              <a:rPr lang="en-US" dirty="0" err="1"/>
              <a:t>Mleiha</a:t>
            </a:r>
            <a:r>
              <a:rPr lang="en-US" dirty="0"/>
              <a:t>. This display was photographed at the Sharjah Museum of Islamic Civilization in the United Arab Emirates.</a:t>
            </a:r>
          </a:p>
          <a:p>
            <a:pPr eaLnBrk="1" hangingPunct="1"/>
            <a:endParaRPr lang="en-US" dirty="0"/>
          </a:p>
          <a:p>
            <a:pPr eaLnBrk="1" hangingPunct="1"/>
            <a:r>
              <a:rPr lang="en-US" dirty="0"/>
              <a:t>tb050217507</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92015395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display includes a number of arrowheads that are corroded together; the object at the top</a:t>
            </a:r>
            <a:r>
              <a:rPr lang="en-US" baseline="0" dirty="0"/>
              <a:t> is a set of arrowheads that have been cast but not yet cut apart. Leaf-shaped arrowheads of this type were common during the Iron Age and may have similar to those used in the battle in which Uriah died. </a:t>
            </a:r>
            <a:r>
              <a:rPr lang="en-US" dirty="0"/>
              <a:t>This</a:t>
            </a:r>
            <a:r>
              <a:rPr lang="en-US" baseline="0" dirty="0"/>
              <a:t> display was photographed at the </a:t>
            </a:r>
            <a:r>
              <a:rPr lang="en-US" baseline="0" dirty="0" err="1"/>
              <a:t>Saruq</a:t>
            </a:r>
            <a:r>
              <a:rPr lang="en-US" baseline="0" dirty="0"/>
              <a:t> al-</a:t>
            </a:r>
            <a:r>
              <a:rPr lang="en-US" baseline="0" dirty="0" err="1"/>
              <a:t>Hadid</a:t>
            </a:r>
            <a:r>
              <a:rPr lang="en-US" baseline="0" dirty="0"/>
              <a:t> Archaeology Museum in Dubai, United Arab Emirates.</a:t>
            </a:r>
          </a:p>
          <a:p>
            <a:pPr eaLnBrk="1" hangingPunct="1"/>
            <a:endParaRPr lang="en-US" baseline="0" dirty="0"/>
          </a:p>
          <a:p>
            <a:pPr eaLnBrk="1" hangingPunct="1"/>
            <a:r>
              <a:rPr lang="en-US" dirty="0"/>
              <a:t>tb051017181</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92015395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Joab’s instruction</a:t>
            </a:r>
            <a:r>
              <a:rPr lang="en-US" baseline="0" dirty="0"/>
              <a:t> to the messenger includes a remembrance of Abimelech’s fateful (and shameful) death at the hands of a woman (</a:t>
            </a:r>
            <a:r>
              <a:rPr lang="en-US" baseline="0" dirty="0" err="1"/>
              <a:t>Judg</a:t>
            </a:r>
            <a:r>
              <a:rPr lang="en-US" baseline="0" dirty="0"/>
              <a:t> 9:53-55). </a:t>
            </a:r>
            <a:r>
              <a:rPr lang="en-US" dirty="0"/>
              <a:t>She dropped a millstone on Abimelech’s head when he got too close. </a:t>
            </a:r>
            <a:r>
              <a:rPr lang="en-US" baseline="0" dirty="0"/>
              <a:t>This Assyrian relief pictures an archer atop a defensive tower, but also includes the use of burning torches (long sticks with a flared end) and stones (square blocks) as items thrown down by the defenders.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Jerubbesheth</a:t>
            </a:r>
            <a:r>
              <a:rPr lang="en-US" baseline="0" dirty="0"/>
              <a:t> is an alternate name for </a:t>
            </a:r>
            <a:r>
              <a:rPr lang="en-US" baseline="0" dirty="0" err="1"/>
              <a:t>Jerubaal</a:t>
            </a:r>
            <a:r>
              <a:rPr lang="en-US" baseline="0" dirty="0"/>
              <a:t> (Gideon) that changes the “Baal” element to the Hebrew word for shame (</a:t>
            </a:r>
            <a:r>
              <a:rPr lang="en-US" i="1" baseline="0" dirty="0" err="1"/>
              <a:t>besheth</a:t>
            </a:r>
            <a:r>
              <a:rPr lang="en-US" i="1" baseline="0" dirty="0"/>
              <a:t>/</a:t>
            </a:r>
            <a:r>
              <a:rPr lang="en-US" i="1" baseline="0" dirty="0" err="1"/>
              <a:t>boshet</a:t>
            </a:r>
            <a:r>
              <a:rPr lang="en-US" i="0" baseline="0" dirty="0"/>
              <a:t>). A similar shift is seen in the vowel change in such names as Tophet, </a:t>
            </a:r>
            <a:r>
              <a:rPr lang="en-US" i="0" baseline="0" dirty="0" err="1"/>
              <a:t>Molech</a:t>
            </a:r>
            <a:r>
              <a:rPr lang="en-US" i="0" baseline="0" dirty="0"/>
              <a:t>, and Ish-bosheth (</a:t>
            </a:r>
            <a:r>
              <a:rPr lang="en-US" i="0" baseline="0" dirty="0" err="1"/>
              <a:t>Ish-baal</a:t>
            </a:r>
            <a:r>
              <a:rPr lang="en-US" i="0" baseline="0" dirty="0"/>
              <a:t>).</a:t>
            </a:r>
            <a:endParaRPr lang="en-US" sz="1100" i="0" baseline="0" dirty="0"/>
          </a:p>
          <a:p>
            <a:endParaRPr lang="en-US" dirty="0"/>
          </a:p>
          <a:p>
            <a:r>
              <a:rPr lang="en-US" dirty="0"/>
              <a:t>This relief</a:t>
            </a:r>
            <a:r>
              <a:rPr lang="en-US" baseline="0" dirty="0"/>
              <a:t> was photographed at the British Museum.</a:t>
            </a:r>
            <a:endParaRPr lang="en-US" dirty="0"/>
          </a:p>
          <a:p>
            <a:endParaRPr lang="en-US" dirty="0"/>
          </a:p>
          <a:p>
            <a:r>
              <a:rPr lang="en-US" dirty="0"/>
              <a:t>tb112004299</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174079022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The mills used for grinding grain during the Iron Age (and for many centuries before and after) were a smoothed stone that was worked across a larger flat stone. Often both stones were made of a very hard stone such as basalt. These two women are demonstrating the use of a set of millstones. The relative size and weight of the upper stone can be easily seen. The smaller, upper stone is the “upper millstone.” Weighing several pounds, such a stone would be too heavy to throw far, but it would be ideal for dropping on an enemy from above. This American Colony photograph was taken </a:t>
            </a:r>
            <a:r>
              <a:rPr lang="en-US" sz="1200" b="0" i="0" kern="1200" dirty="0">
                <a:solidFill>
                  <a:schemeClr val="tx1"/>
                </a:solidFill>
                <a:effectLst/>
                <a:latin typeface="+mn-lt"/>
                <a:ea typeface="+mn-ea"/>
                <a:cs typeface="+mn-cs"/>
              </a:rPr>
              <a:t>between 1920 and 1933.</a:t>
            </a:r>
            <a:endParaRPr lang="en-US" i="0" baseline="0" dirty="0"/>
          </a:p>
          <a:p>
            <a:endParaRPr lang="en-US"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mat02974</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120124581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set of grinding stones located at the upper right in this photo. </a:t>
            </a:r>
            <a:r>
              <a:rPr lang="en-US" i="0" baseline="0" dirty="0"/>
              <a:t>This display was photographed in the Harvard Museum of the Ancient Near East.</a:t>
            </a:r>
          </a:p>
          <a:p>
            <a:endParaRPr lang="en-US"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tb072811076</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151138270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This millstone was photographed at the Ekron Museum at Kibbutz </a:t>
            </a:r>
            <a:r>
              <a:rPr lang="en-US" i="0" baseline="0" dirty="0" err="1"/>
              <a:t>Revadim</a:t>
            </a:r>
            <a:r>
              <a:rPr lang="en-US" i="0" baseline="0" dirty="0"/>
              <a:t>. </a:t>
            </a:r>
          </a:p>
          <a:p>
            <a:endParaRPr lang="en-US" dirty="0"/>
          </a:p>
          <a:p>
            <a:r>
              <a:rPr lang="en-US" dirty="0"/>
              <a:t>tb031500102</a:t>
            </a:r>
            <a:endParaRPr lang="en-US" i="0"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151138270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Thebez is sometimes identified with </a:t>
            </a:r>
            <a:r>
              <a:rPr lang="en-US" b="0" dirty="0" err="1"/>
              <a:t>Ṭubas</a:t>
            </a:r>
            <a:r>
              <a:rPr lang="en-US" b="0" dirty="0"/>
              <a:t> (Dyck 1992: 443),</a:t>
            </a:r>
            <a:r>
              <a:rPr lang="en-US" b="0" baseline="0" dirty="0"/>
              <a:t> while others believe that Thebez is a corruption for Tirzah (see Rainey and Notley 2006: 140 with earlier literature). </a:t>
            </a:r>
            <a:r>
              <a:rPr lang="en-US" sz="1200" kern="1200" dirty="0">
                <a:solidFill>
                  <a:schemeClr val="tx1"/>
                </a:solidFill>
                <a:effectLst/>
                <a:latin typeface="+mn-lt"/>
                <a:ea typeface="+mn-ea"/>
                <a:cs typeface="+mn-cs"/>
              </a:rPr>
              <a:t>It seems unlikely that Thebez would be corrupted in two separate passages, which makes a correlation between Thebez and Tirzah less likely. At the same time, there</a:t>
            </a:r>
            <a:r>
              <a:rPr lang="en-US" sz="1200" kern="1200" baseline="0" dirty="0">
                <a:solidFill>
                  <a:schemeClr val="tx1"/>
                </a:solidFill>
                <a:effectLst/>
                <a:latin typeface="+mn-lt"/>
                <a:ea typeface="+mn-ea"/>
                <a:cs typeface="+mn-cs"/>
              </a:rPr>
              <a:t> is clearly a </a:t>
            </a:r>
            <a:r>
              <a:rPr lang="en-US" sz="1200" kern="1200" dirty="0">
                <a:solidFill>
                  <a:schemeClr val="tx1"/>
                </a:solidFill>
                <a:effectLst/>
                <a:latin typeface="+mn-lt"/>
                <a:ea typeface="+mn-ea"/>
                <a:cs typeface="+mn-cs"/>
              </a:rPr>
              <a:t>difficulty with the supposed toponymic preservation between </a:t>
            </a:r>
            <a:r>
              <a:rPr lang="en-US" sz="1200" kern="1200" dirty="0" err="1">
                <a:solidFill>
                  <a:schemeClr val="tx1"/>
                </a:solidFill>
                <a:effectLst/>
                <a:latin typeface="+mn-lt"/>
                <a:ea typeface="+mn-ea"/>
                <a:cs typeface="+mn-cs"/>
              </a:rPr>
              <a:t>Ṭubas</a:t>
            </a:r>
            <a:r>
              <a:rPr lang="en-US" sz="1200" kern="1200" dirty="0">
                <a:solidFill>
                  <a:schemeClr val="tx1"/>
                </a:solidFill>
                <a:effectLst/>
                <a:latin typeface="+mn-lt"/>
                <a:ea typeface="+mn-ea"/>
                <a:cs typeface="+mn-cs"/>
              </a:rPr>
              <a:t> and Thebez (e.g., Aharoni 1979: 265; Rainey and Notley 2006: 140).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Eusebius stated that “Thebes was in the borders of Neapolis. It is at the thirteenth milestone from Scythopolis” (</a:t>
            </a:r>
            <a:r>
              <a:rPr lang="en-US" sz="1200" i="1" kern="1200" dirty="0" err="1">
                <a:solidFill>
                  <a:schemeClr val="tx1"/>
                </a:solidFill>
                <a:effectLst/>
                <a:latin typeface="+mn-lt"/>
                <a:ea typeface="+mn-ea"/>
                <a:cs typeface="+mn-cs"/>
              </a:rPr>
              <a:t>Onom</a:t>
            </a:r>
            <a:r>
              <a:rPr lang="en-US" sz="1200" kern="1200" dirty="0">
                <a:solidFill>
                  <a:schemeClr val="tx1"/>
                </a:solidFill>
                <a:effectLst/>
                <a:latin typeface="+mn-lt"/>
                <a:ea typeface="+mn-ea"/>
                <a:cs typeface="+mn-cs"/>
              </a:rPr>
              <a:t>. 100.4). This distance closely matches </a:t>
            </a:r>
            <a:r>
              <a:rPr lang="en-US" sz="1200" kern="1200" dirty="0" err="1">
                <a:solidFill>
                  <a:schemeClr val="tx1"/>
                </a:solidFill>
                <a:effectLst/>
                <a:latin typeface="+mn-lt"/>
                <a:ea typeface="+mn-ea"/>
                <a:cs typeface="+mn-cs"/>
              </a:rPr>
              <a:t>Ṭubas</a:t>
            </a:r>
            <a:r>
              <a:rPr lang="en-US" sz="1200" kern="1200" dirty="0">
                <a:solidFill>
                  <a:schemeClr val="tx1"/>
                </a:solidFill>
                <a:effectLst/>
                <a:latin typeface="+mn-lt"/>
                <a:ea typeface="+mn-ea"/>
                <a:cs typeface="+mn-cs"/>
              </a:rPr>
              <a:t>, which is about 14 Roman miles (13</a:t>
            </a:r>
            <a:r>
              <a:rPr lang="en-US" sz="1200" kern="1200" baseline="0" dirty="0">
                <a:solidFill>
                  <a:schemeClr val="tx1"/>
                </a:solidFill>
                <a:effectLst/>
                <a:latin typeface="+mn-lt"/>
                <a:ea typeface="+mn-ea"/>
                <a:cs typeface="+mn-cs"/>
              </a:rPr>
              <a:t> mi, </a:t>
            </a:r>
            <a:r>
              <a:rPr lang="en-US" sz="1200" kern="1200" dirty="0">
                <a:solidFill>
                  <a:schemeClr val="tx1"/>
                </a:solidFill>
                <a:effectLst/>
                <a:latin typeface="+mn-lt"/>
                <a:ea typeface="+mn-ea"/>
                <a:cs typeface="+mn-cs"/>
              </a:rPr>
              <a:t>21 km) from Scythopolis. </a:t>
            </a:r>
            <a:r>
              <a:rPr lang="en-US" sz="1200" kern="1200" dirty="0" err="1">
                <a:solidFill>
                  <a:schemeClr val="tx1"/>
                </a:solidFill>
                <a:effectLst/>
                <a:latin typeface="+mn-lt"/>
                <a:ea typeface="+mn-ea"/>
                <a:cs typeface="+mn-cs"/>
              </a:rPr>
              <a:t>Ṭubas</a:t>
            </a:r>
            <a:r>
              <a:rPr lang="en-US" sz="1200" kern="1200" dirty="0">
                <a:solidFill>
                  <a:schemeClr val="tx1"/>
                </a:solidFill>
                <a:effectLst/>
                <a:latin typeface="+mn-lt"/>
                <a:ea typeface="+mn-ea"/>
                <a:cs typeface="+mn-cs"/>
              </a:rPr>
              <a:t> is a modern Arab village that has not been excavated. However, surveys within the village have revealed remains from the Iron II, but it does not appear that the modern village is situated over a significant Iron Age ruin (</a:t>
            </a:r>
            <a:r>
              <a:rPr lang="en-US" sz="1200" kern="1200" dirty="0" err="1">
                <a:solidFill>
                  <a:schemeClr val="tx1"/>
                </a:solidFill>
                <a:effectLst/>
                <a:latin typeface="+mn-lt"/>
                <a:ea typeface="+mn-ea"/>
                <a:cs typeface="+mn-cs"/>
              </a:rPr>
              <a:t>Zertal</a:t>
            </a:r>
            <a:r>
              <a:rPr lang="en-US" sz="1200" kern="1200" dirty="0">
                <a:solidFill>
                  <a:schemeClr val="tx1"/>
                </a:solidFill>
                <a:effectLst/>
                <a:latin typeface="+mn-lt"/>
                <a:ea typeface="+mn-ea"/>
                <a:cs typeface="+mn-cs"/>
              </a:rPr>
              <a:t> 2008: site 52). If </a:t>
            </a:r>
            <a:r>
              <a:rPr lang="en-US" sz="1200" kern="1200" dirty="0" err="1">
                <a:solidFill>
                  <a:schemeClr val="tx1"/>
                </a:solidFill>
                <a:effectLst/>
                <a:latin typeface="+mn-lt"/>
                <a:ea typeface="+mn-ea"/>
                <a:cs typeface="+mn-cs"/>
              </a:rPr>
              <a:t>Ṭubas</a:t>
            </a:r>
            <a:r>
              <a:rPr lang="en-US" sz="1200" kern="1200" dirty="0">
                <a:solidFill>
                  <a:schemeClr val="tx1"/>
                </a:solidFill>
                <a:effectLst/>
                <a:latin typeface="+mn-lt"/>
                <a:ea typeface="+mn-ea"/>
                <a:cs typeface="+mn-cs"/>
              </a:rPr>
              <a:t> retains the ancient name of Thebez, then perhaps the large ruin of Khirbet </a:t>
            </a:r>
            <a:r>
              <a:rPr lang="en-US" sz="1200" kern="1200" dirty="0" err="1">
                <a:solidFill>
                  <a:schemeClr val="tx1"/>
                </a:solidFill>
                <a:effectLst/>
                <a:latin typeface="+mn-lt"/>
                <a:ea typeface="+mn-ea"/>
                <a:cs typeface="+mn-cs"/>
              </a:rPr>
              <a:t>Fuqaha</a:t>
            </a:r>
            <a:r>
              <a:rPr lang="en-US" sz="1200" kern="1200" dirty="0">
                <a:solidFill>
                  <a:schemeClr val="tx1"/>
                </a:solidFill>
                <a:effectLst/>
                <a:latin typeface="+mn-lt"/>
                <a:ea typeface="+mn-ea"/>
                <a:cs typeface="+mn-cs"/>
              </a:rPr>
              <a:t> (located less than 0.6 mi, 1 km north of </a:t>
            </a:r>
            <a:r>
              <a:rPr lang="en-US" sz="1200" kern="1200" dirty="0" err="1">
                <a:solidFill>
                  <a:schemeClr val="tx1"/>
                </a:solidFill>
                <a:effectLst/>
                <a:latin typeface="+mn-lt"/>
                <a:ea typeface="+mn-ea"/>
                <a:cs typeface="+mn-cs"/>
              </a:rPr>
              <a:t>Ṭubas</a:t>
            </a:r>
            <a:r>
              <a:rPr lang="en-US" sz="1200" kern="1200" dirty="0">
                <a:solidFill>
                  <a:schemeClr val="tx1"/>
                </a:solidFill>
                <a:effectLst/>
                <a:latin typeface="+mn-lt"/>
                <a:ea typeface="+mn-ea"/>
                <a:cs typeface="+mn-cs"/>
              </a:rPr>
              <a:t>; SWP Khirbet </a:t>
            </a:r>
            <a:r>
              <a:rPr lang="en-US" sz="1200" kern="1200" dirty="0" err="1">
                <a:solidFill>
                  <a:schemeClr val="tx1"/>
                </a:solidFill>
                <a:effectLst/>
                <a:latin typeface="+mn-lt"/>
                <a:ea typeface="+mn-ea"/>
                <a:cs typeface="+mn-cs"/>
              </a:rPr>
              <a:t>Kefr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Dukk</a:t>
            </a:r>
            <a:r>
              <a:rPr lang="en-US" sz="1200" kern="1200" dirty="0">
                <a:solidFill>
                  <a:schemeClr val="tx1"/>
                </a:solidFill>
                <a:effectLst/>
                <a:latin typeface="+mn-lt"/>
                <a:ea typeface="+mn-ea"/>
                <a:cs typeface="+mn-cs"/>
              </a:rPr>
              <a:t>) represents the location of ancient Thebez (see discussion in </a:t>
            </a:r>
            <a:r>
              <a:rPr lang="en-US" sz="1200" kern="1200" dirty="0" err="1">
                <a:solidFill>
                  <a:schemeClr val="tx1"/>
                </a:solidFill>
                <a:effectLst/>
                <a:latin typeface="+mn-lt"/>
                <a:ea typeface="+mn-ea"/>
                <a:cs typeface="+mn-cs"/>
              </a:rPr>
              <a:t>Zertal</a:t>
            </a:r>
            <a:r>
              <a:rPr lang="en-US" sz="1200" kern="1200" dirty="0">
                <a:solidFill>
                  <a:schemeClr val="tx1"/>
                </a:solidFill>
                <a:effectLst/>
                <a:latin typeface="+mn-lt"/>
                <a:ea typeface="+mn-ea"/>
                <a:cs typeface="+mn-cs"/>
              </a:rPr>
              <a:t> 2008: site 47 and 52, 107–9 who also suggests Khirbet </a:t>
            </a:r>
            <a:r>
              <a:rPr lang="en-US" sz="1200" kern="1200" dirty="0" err="1">
                <a:solidFill>
                  <a:schemeClr val="tx1"/>
                </a:solidFill>
                <a:effectLst/>
                <a:latin typeface="+mn-lt"/>
                <a:ea typeface="+mn-ea"/>
                <a:cs typeface="+mn-cs"/>
              </a:rPr>
              <a:t>ʿEynun</a:t>
            </a:r>
            <a:r>
              <a:rPr lang="en-US" sz="1200" kern="1200" dirty="0">
                <a:solidFill>
                  <a:schemeClr val="tx1"/>
                </a:solidFill>
                <a:effectLst/>
                <a:latin typeface="+mn-lt"/>
                <a:ea typeface="+mn-ea"/>
                <a:cs typeface="+mn-cs"/>
              </a:rPr>
              <a:t> [site 58] as a possible location for Thebez). According to surveys of the site, Khirbet </a:t>
            </a:r>
            <a:r>
              <a:rPr lang="en-US" sz="1200" kern="1200" dirty="0" err="1">
                <a:solidFill>
                  <a:schemeClr val="tx1"/>
                </a:solidFill>
                <a:effectLst/>
                <a:latin typeface="+mn-lt"/>
                <a:ea typeface="+mn-ea"/>
                <a:cs typeface="+mn-cs"/>
              </a:rPr>
              <a:t>Fuqaha</a:t>
            </a:r>
            <a:r>
              <a:rPr lang="en-US" sz="1200" kern="1200" dirty="0">
                <a:solidFill>
                  <a:schemeClr val="tx1"/>
                </a:solidFill>
                <a:effectLst/>
                <a:latin typeface="+mn-lt"/>
                <a:ea typeface="+mn-ea"/>
                <a:cs typeface="+mn-cs"/>
              </a:rPr>
              <a:t> is a large tell (15 ac, 6 ha) with a fortification wall and remains from the Iron I and Iron II, as well as later remains (</a:t>
            </a:r>
            <a:r>
              <a:rPr lang="en-US" sz="1200" kern="1200" dirty="0" err="1">
                <a:solidFill>
                  <a:schemeClr val="tx1"/>
                </a:solidFill>
                <a:effectLst/>
                <a:latin typeface="+mn-lt"/>
                <a:ea typeface="+mn-ea"/>
                <a:cs typeface="+mn-cs"/>
              </a:rPr>
              <a:t>Zertal</a:t>
            </a:r>
            <a:r>
              <a:rPr lang="en-US" sz="1200" kern="1200" dirty="0">
                <a:solidFill>
                  <a:schemeClr val="tx1"/>
                </a:solidFill>
                <a:effectLst/>
                <a:latin typeface="+mn-lt"/>
                <a:ea typeface="+mn-ea"/>
                <a:cs typeface="+mn-cs"/>
              </a:rPr>
              <a:t> 2008: site 47). In light of this, Khirbet </a:t>
            </a:r>
            <a:r>
              <a:rPr lang="en-US" sz="1200" kern="1200" dirty="0" err="1">
                <a:solidFill>
                  <a:schemeClr val="tx1"/>
                </a:solidFill>
                <a:effectLst/>
                <a:latin typeface="+mn-lt"/>
                <a:ea typeface="+mn-ea"/>
                <a:cs typeface="+mn-cs"/>
              </a:rPr>
              <a:t>Fuqaha</a:t>
            </a:r>
            <a:r>
              <a:rPr lang="en-US" sz="1200" kern="1200" dirty="0">
                <a:solidFill>
                  <a:schemeClr val="tx1"/>
                </a:solidFill>
                <a:effectLst/>
                <a:latin typeface="+mn-lt"/>
                <a:ea typeface="+mn-ea"/>
                <a:cs typeface="+mn-cs"/>
              </a:rPr>
              <a:t> appears to be a possible candidate for biblical Thebez. </a:t>
            </a:r>
            <a:r>
              <a:rPr lang="en-US" b="0" dirty="0">
                <a:ea typeface="ＭＳ Ｐゴシック" pitchFamily="34" charset="-128"/>
              </a:rPr>
              <a:t>The next slide includes labels.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br>
              <a:rPr lang="en-US" sz="1200" kern="1200" dirty="0">
                <a:solidFill>
                  <a:schemeClr val="tx1"/>
                </a:solidFill>
                <a:effectLst/>
                <a:latin typeface="+mn-lt"/>
                <a:ea typeface="+mn-ea"/>
                <a:cs typeface="+mn-cs"/>
              </a:rPr>
            </a:br>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Aharoni, Y.</a:t>
            </a:r>
            <a:endParaRPr lang="en-US" dirty="0"/>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Trans. </a:t>
            </a:r>
            <a:r>
              <a:rPr lang="en-US" dirty="0"/>
              <a:t>a</a:t>
            </a:r>
            <a:r>
              <a:rPr lang="en-US" sz="1200" kern="1200" dirty="0">
                <a:solidFill>
                  <a:schemeClr val="tx1"/>
                </a:solidFill>
                <a:effectLst/>
                <a:latin typeface="+mn-lt"/>
                <a:ea typeface="+mn-ea"/>
                <a:cs typeface="+mn-cs"/>
              </a:rPr>
              <a:t>nd ed. A. F. Rainey, from Hebrew. </a:t>
            </a:r>
            <a:r>
              <a:rPr lang="en-US" dirty="0"/>
              <a:t>Revised and enlarged edition. Philadelphia</a:t>
            </a:r>
            <a:r>
              <a:rPr lang="en-US" sz="1200" kern="1200" dirty="0">
                <a:solidFill>
                  <a:schemeClr val="tx1"/>
                </a:solidFill>
                <a:effectLst/>
                <a:latin typeface="+mn-lt"/>
                <a:ea typeface="+mn-ea"/>
                <a:cs typeface="+mn-cs"/>
              </a:rPr>
              <a:t>: Westminster Press.</a:t>
            </a:r>
          </a:p>
          <a:p>
            <a:r>
              <a:rPr lang="en-US" sz="1200" kern="1200" dirty="0" err="1">
                <a:solidFill>
                  <a:schemeClr val="tx1"/>
                </a:solidFill>
                <a:effectLst/>
                <a:latin typeface="+mn-lt"/>
                <a:ea typeface="+mn-ea"/>
                <a:cs typeface="+mn-cs"/>
              </a:rPr>
              <a:t>Dyck</a:t>
            </a:r>
            <a:r>
              <a:rPr lang="en-US" sz="1200" kern="1200" dirty="0">
                <a:solidFill>
                  <a:schemeClr val="tx1"/>
                </a:solidFill>
                <a:effectLst/>
                <a:latin typeface="+mn-lt"/>
                <a:ea typeface="+mn-ea"/>
                <a:cs typeface="+mn-cs"/>
              </a:rPr>
              <a:t>, E. H.</a:t>
            </a:r>
            <a:endParaRPr lang="en-US" dirty="0"/>
          </a:p>
          <a:p>
            <a:pPr marL="685800" indent="-457200">
              <a:tabLst>
                <a:tab pos="685800" algn="l"/>
              </a:tabLst>
            </a:pPr>
            <a:r>
              <a:rPr lang="en-US" sz="1200" kern="1200" dirty="0">
                <a:solidFill>
                  <a:schemeClr val="tx1"/>
                </a:solidFill>
                <a:effectLst/>
                <a:latin typeface="+mn-lt"/>
                <a:ea typeface="+mn-ea"/>
                <a:cs typeface="+mn-cs"/>
              </a:rPr>
              <a:t>1992	Thebez.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a:t>
            </a:r>
            <a:r>
              <a:rPr lang="en-US" dirty="0"/>
              <a:t>. 6, ed. D. N. Freedman</a:t>
            </a:r>
            <a:r>
              <a:rPr lang="en-US" sz="1200" kern="1200" dirty="0">
                <a:solidFill>
                  <a:schemeClr val="tx1"/>
                </a:solidFill>
                <a:effectLst/>
                <a:latin typeface="+mn-lt"/>
                <a:ea typeface="+mn-ea"/>
                <a:cs typeface="+mn-cs"/>
              </a:rPr>
              <a:t>. New York: Doubleday.</a:t>
            </a:r>
          </a:p>
          <a:p>
            <a:r>
              <a:rPr lang="en-US" sz="1200" kern="1200" dirty="0">
                <a:solidFill>
                  <a:schemeClr val="tx1"/>
                </a:solidFill>
                <a:effectLst/>
                <a:latin typeface="+mn-lt"/>
                <a:ea typeface="+mn-ea"/>
                <a:cs typeface="+mn-cs"/>
              </a:rPr>
              <a:t>Rainey, A. F., and Notley, S.</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endParaRPr lang="en-US" dirty="0"/>
          </a:p>
          <a:p>
            <a:r>
              <a:rPr lang="en-US" dirty="0"/>
              <a:t>Simons, J. J.</a:t>
            </a:r>
          </a:p>
          <a:p>
            <a:pPr marL="685800" indent="-457200">
              <a:tabLst>
                <a:tab pos="685800" algn="l"/>
              </a:tabLst>
            </a:pPr>
            <a:r>
              <a:rPr lang="en-US" dirty="0"/>
              <a:t>1959	</a:t>
            </a:r>
            <a:r>
              <a:rPr lang="en-US" i="1" dirty="0"/>
              <a:t>The Geographical and Topographical Texts of the Old Testament. </a:t>
            </a:r>
            <a:r>
              <a:rPr lang="en-US" dirty="0"/>
              <a:t>Leiden: Brill.</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Zertal</a:t>
            </a:r>
            <a:r>
              <a:rPr lang="en-US" sz="1200" kern="1200" dirty="0">
                <a:solidFill>
                  <a:schemeClr val="tx1"/>
                </a:solidFill>
                <a:effectLst/>
                <a:latin typeface="+mn-lt"/>
                <a:ea typeface="+mn-ea"/>
                <a:cs typeface="+mn-cs"/>
              </a:rPr>
              <a:t>, A.</a:t>
            </a:r>
            <a:endParaRPr lang="en-US" dirty="0"/>
          </a:p>
          <a:p>
            <a:pPr marL="685800" indent="-457200">
              <a:tabLst>
                <a:tab pos="685800" algn="l"/>
              </a:tabLst>
            </a:pPr>
            <a:r>
              <a:rPr lang="en-US" sz="1200" kern="1200" dirty="0">
                <a:solidFill>
                  <a:schemeClr val="tx1"/>
                </a:solidFill>
                <a:effectLst/>
                <a:latin typeface="+mn-lt"/>
                <a:ea typeface="+mn-ea"/>
                <a:cs typeface="+mn-cs"/>
              </a:rPr>
              <a:t>2008	</a:t>
            </a:r>
            <a:r>
              <a:rPr lang="en-US" sz="1200" i="1" kern="1200" dirty="0">
                <a:solidFill>
                  <a:schemeClr val="tx1"/>
                </a:solidFill>
                <a:effectLst/>
                <a:latin typeface="+mn-lt"/>
                <a:ea typeface="+mn-ea"/>
                <a:cs typeface="+mn-cs"/>
              </a:rPr>
              <a:t>The Manasseh Hill Country Survey: The Eastern Valleys and the Fringes of the Desert </a:t>
            </a:r>
            <a:r>
              <a:rPr lang="en-US" sz="1200" kern="1200" dirty="0">
                <a:solidFill>
                  <a:schemeClr val="tx1"/>
                </a:solidFill>
                <a:effectLst/>
                <a:latin typeface="+mn-lt"/>
                <a:ea typeface="+mn-ea"/>
                <a:cs typeface="+mn-cs"/>
              </a:rPr>
              <a:t>vol. 2. Leiden: Brill.</a:t>
            </a:r>
            <a:endParaRPr lang="en-US" dirty="0"/>
          </a:p>
          <a:p>
            <a:pPr marL="0" indent="0"/>
            <a:endParaRPr lang="en-US" dirty="0"/>
          </a:p>
          <a:p>
            <a:pPr marL="0" indent="0"/>
            <a:r>
              <a:rPr lang="en-US" dirty="0"/>
              <a:t>tb120806810</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dirty="0"/>
          </a:p>
        </p:txBody>
      </p:sp>
    </p:spTree>
    <p:extLst>
      <p:ext uri="{BB962C8B-B14F-4D97-AF65-F5344CB8AC3E}">
        <p14:creationId xmlns:p14="http://schemas.microsoft.com/office/powerpoint/2010/main" val="95686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The location of Rabbah was so strategically important</a:t>
            </a:r>
            <a:r>
              <a:rPr lang="en-US" sz="1200" baseline="0" dirty="0">
                <a:ea typeface="ＭＳ Ｐゴシック" pitchFamily="34" charset="-128"/>
              </a:rPr>
              <a:t> that it continued to be a major city through the Roman period. </a:t>
            </a:r>
            <a:r>
              <a:rPr lang="en-US" sz="1200" dirty="0">
                <a:ea typeface="ＭＳ Ｐゴシック" pitchFamily="34" charset="-128"/>
              </a:rPr>
              <a:t>This</a:t>
            </a:r>
            <a:r>
              <a:rPr lang="en-US" sz="1200" baseline="0" dirty="0">
                <a:ea typeface="ＭＳ Ｐゴシック" pitchFamily="34" charset="-128"/>
              </a:rPr>
              <a:t> photo shows a few remnants of a large Roman temple dedicated to Hercules that once stood atop the citadel. An inscription found at the temple indicates that it </a:t>
            </a:r>
            <a:r>
              <a:rPr lang="en-US" dirty="0"/>
              <a:t>was built when </a:t>
            </a:r>
            <a:r>
              <a:rPr lang="en-US" dirty="0" err="1"/>
              <a:t>Geminius</a:t>
            </a:r>
            <a:r>
              <a:rPr lang="en-US" dirty="0"/>
              <a:t> </a:t>
            </a:r>
            <a:r>
              <a:rPr lang="en-US" dirty="0" err="1"/>
              <a:t>Marcianus</a:t>
            </a:r>
            <a:r>
              <a:rPr lang="en-US" dirty="0"/>
              <a:t> was governor of the Province of Arabia (AD 162–166).</a:t>
            </a:r>
            <a:endParaRPr lang="en-US" sz="1200" baseline="0" dirty="0">
              <a:ea typeface="ＭＳ Ｐゴシック" pitchFamily="34" charset="-128"/>
            </a:endParaRPr>
          </a:p>
          <a:p>
            <a:pPr marL="0" indent="0" eaLnBrk="1" hangingPunct="1">
              <a:buFontTx/>
              <a:buNone/>
            </a:pPr>
            <a:endParaRPr lang="en-US" sz="1200" dirty="0">
              <a:ea typeface="ＭＳ Ｐゴシック" pitchFamily="34" charset="-128"/>
            </a:endParaRPr>
          </a:p>
          <a:p>
            <a:pPr marL="228600" indent="-228600" eaLnBrk="1" hangingPunct="1"/>
            <a:r>
              <a:rPr lang="en-US" sz="1200" dirty="0">
                <a:ea typeface="ＭＳ Ｐゴシック" pitchFamily="34" charset="-128"/>
              </a:rPr>
              <a:t>tb031801005</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err="1"/>
              <a:t>Thebez</a:t>
            </a:r>
            <a:r>
              <a:rPr lang="en-US" dirty="0"/>
              <a:t> is sometimes identified with </a:t>
            </a:r>
            <a:r>
              <a:rPr lang="en-US" dirty="0" err="1"/>
              <a:t>Ṭubas</a:t>
            </a:r>
            <a:r>
              <a:rPr lang="en-US" dirty="0"/>
              <a:t> (</a:t>
            </a:r>
            <a:r>
              <a:rPr lang="en-US" dirty="0" err="1"/>
              <a:t>Dyck</a:t>
            </a:r>
            <a:r>
              <a:rPr lang="en-US" dirty="0"/>
              <a:t> 1992: 443), while others believe that </a:t>
            </a:r>
            <a:r>
              <a:rPr lang="en-US" dirty="0" err="1"/>
              <a:t>Thebez</a:t>
            </a:r>
            <a:r>
              <a:rPr lang="en-US" dirty="0"/>
              <a:t> is a corruption for Tirzah (see Rainey and </a:t>
            </a:r>
            <a:r>
              <a:rPr lang="en-US" dirty="0" err="1"/>
              <a:t>Notley</a:t>
            </a:r>
            <a:r>
              <a:rPr lang="en-US" dirty="0"/>
              <a:t> 2006: 140 with earlier literature). It seems unlikely that </a:t>
            </a:r>
            <a:r>
              <a:rPr lang="en-US" dirty="0" err="1"/>
              <a:t>Thebez</a:t>
            </a:r>
            <a:r>
              <a:rPr lang="en-US" dirty="0"/>
              <a:t> would be corrupted in two separate passages, which makes a correlation between </a:t>
            </a:r>
            <a:r>
              <a:rPr lang="en-US" dirty="0" err="1"/>
              <a:t>Thebez</a:t>
            </a:r>
            <a:r>
              <a:rPr lang="en-US" dirty="0"/>
              <a:t> and Tirzah less likely. At the same time, there is clearly a difficulty with the supposed </a:t>
            </a:r>
            <a:r>
              <a:rPr lang="en-US" dirty="0" err="1"/>
              <a:t>toponymic</a:t>
            </a:r>
            <a:r>
              <a:rPr lang="en-US" dirty="0"/>
              <a:t> preservation between </a:t>
            </a:r>
            <a:r>
              <a:rPr lang="en-US" dirty="0" err="1"/>
              <a:t>Ṭubas</a:t>
            </a:r>
            <a:r>
              <a:rPr lang="en-US" dirty="0"/>
              <a:t> and </a:t>
            </a:r>
            <a:r>
              <a:rPr lang="en-US" dirty="0" err="1"/>
              <a:t>Thebez</a:t>
            </a:r>
            <a:r>
              <a:rPr lang="en-US" dirty="0"/>
              <a:t> (e.g., Aharoni 1979: 265; Rainey and </a:t>
            </a:r>
            <a:r>
              <a:rPr lang="en-US" dirty="0" err="1"/>
              <a:t>Notley</a:t>
            </a:r>
            <a:r>
              <a:rPr lang="en-US" dirty="0"/>
              <a:t> 2006: 140). </a:t>
            </a:r>
          </a:p>
          <a:p>
            <a:pPr>
              <a:defRPr/>
            </a:pPr>
            <a:endParaRPr lang="en-US" dirty="0">
              <a:ea typeface="ＭＳ Ｐゴシック" pitchFamily="34" charset="-128"/>
            </a:endParaRPr>
          </a:p>
          <a:p>
            <a:pPr>
              <a:defRPr/>
            </a:pPr>
            <a:r>
              <a:rPr lang="en-US" dirty="0"/>
              <a:t>Eusebius stated that “Thebes was in the borders of </a:t>
            </a:r>
            <a:r>
              <a:rPr lang="en-US" dirty="0" err="1"/>
              <a:t>Neapolis</a:t>
            </a:r>
            <a:r>
              <a:rPr lang="en-US" dirty="0"/>
              <a:t>. It is at the thirteenth milestone from Scythopolis” (</a:t>
            </a:r>
            <a:r>
              <a:rPr lang="en-US" i="1" dirty="0" err="1"/>
              <a:t>Onom</a:t>
            </a:r>
            <a:r>
              <a:rPr lang="en-US" dirty="0"/>
              <a:t>. 100.4). This distance closely matches </a:t>
            </a:r>
            <a:r>
              <a:rPr lang="en-US" dirty="0" err="1"/>
              <a:t>Ṭubas</a:t>
            </a:r>
            <a:r>
              <a:rPr lang="en-US" dirty="0"/>
              <a:t>, which is about 14 Roman miles (13 mi, 21 km) from Scythopolis. </a:t>
            </a:r>
            <a:r>
              <a:rPr lang="en-US" dirty="0" err="1"/>
              <a:t>Ṭubas</a:t>
            </a:r>
            <a:r>
              <a:rPr lang="en-US" dirty="0"/>
              <a:t> is a modern Arab village that has not been excavated. However, surveys within the village have revealed remains from the Iron II, but it does not appear that the modern village is situated over a significant Iron Age ruin (</a:t>
            </a:r>
            <a:r>
              <a:rPr lang="en-US" dirty="0" err="1"/>
              <a:t>Zertal</a:t>
            </a:r>
            <a:r>
              <a:rPr lang="en-US" dirty="0"/>
              <a:t> 2008: site 52). If </a:t>
            </a:r>
            <a:r>
              <a:rPr lang="en-US" dirty="0" err="1"/>
              <a:t>Ṭubas</a:t>
            </a:r>
            <a:r>
              <a:rPr lang="en-US" dirty="0"/>
              <a:t> retains the ancient name of </a:t>
            </a:r>
            <a:r>
              <a:rPr lang="en-US" dirty="0" err="1"/>
              <a:t>Thebez</a:t>
            </a:r>
            <a:r>
              <a:rPr lang="en-US" dirty="0"/>
              <a:t>, then perhaps the large ruin of Khirbet </a:t>
            </a:r>
            <a:r>
              <a:rPr lang="en-US" dirty="0" err="1"/>
              <a:t>Fuqaha</a:t>
            </a:r>
            <a:r>
              <a:rPr lang="en-US" dirty="0"/>
              <a:t> (located less than 0.6 mi, 1 km north of </a:t>
            </a:r>
            <a:r>
              <a:rPr lang="en-US" dirty="0" err="1"/>
              <a:t>Ṭubas</a:t>
            </a:r>
            <a:r>
              <a:rPr lang="en-US" dirty="0"/>
              <a:t>; SWP Khirbet </a:t>
            </a:r>
            <a:r>
              <a:rPr lang="en-US" dirty="0" err="1"/>
              <a:t>Kefr</a:t>
            </a:r>
            <a:r>
              <a:rPr lang="en-US" dirty="0"/>
              <a:t> </a:t>
            </a:r>
            <a:r>
              <a:rPr lang="en-US" dirty="0" err="1"/>
              <a:t>Dukk</a:t>
            </a:r>
            <a:r>
              <a:rPr lang="en-US" dirty="0"/>
              <a:t>) represents the location of ancient </a:t>
            </a:r>
            <a:r>
              <a:rPr lang="en-US" dirty="0" err="1"/>
              <a:t>Thebez</a:t>
            </a:r>
            <a:r>
              <a:rPr lang="en-US" dirty="0"/>
              <a:t> (see discussion in </a:t>
            </a:r>
            <a:r>
              <a:rPr lang="en-US" dirty="0" err="1"/>
              <a:t>Zertal</a:t>
            </a:r>
            <a:r>
              <a:rPr lang="en-US" dirty="0"/>
              <a:t> 2008: site 47 and 52, 107–9 who also suggests Khirbet </a:t>
            </a:r>
            <a:r>
              <a:rPr lang="en-US" dirty="0" err="1"/>
              <a:t>ʿEynun</a:t>
            </a:r>
            <a:r>
              <a:rPr lang="en-US" dirty="0"/>
              <a:t> [site 58] as a possible location for </a:t>
            </a:r>
            <a:r>
              <a:rPr lang="en-US" dirty="0" err="1"/>
              <a:t>Thebez</a:t>
            </a:r>
            <a:r>
              <a:rPr lang="en-US" dirty="0"/>
              <a:t>). According to surveys of the site, Khirbet </a:t>
            </a:r>
            <a:r>
              <a:rPr lang="en-US" dirty="0" err="1"/>
              <a:t>Fuqaha</a:t>
            </a:r>
            <a:r>
              <a:rPr lang="en-US" dirty="0"/>
              <a:t> is a large tell (15 ac, 6 ha) with a fortification wall and remains from the Iron I and Iron II, as well as later remains (</a:t>
            </a:r>
            <a:r>
              <a:rPr lang="en-US" dirty="0" err="1"/>
              <a:t>Zertal</a:t>
            </a:r>
            <a:r>
              <a:rPr lang="en-US" dirty="0"/>
              <a:t> 2008: site 47). In light of this, Khirbet </a:t>
            </a:r>
            <a:r>
              <a:rPr lang="en-US" dirty="0" err="1"/>
              <a:t>Fuqaha</a:t>
            </a:r>
            <a:r>
              <a:rPr lang="en-US" dirty="0"/>
              <a:t> appears to be a possible candidate for biblical </a:t>
            </a:r>
            <a:r>
              <a:rPr lang="en-US" dirty="0" err="1"/>
              <a:t>Thebez</a:t>
            </a:r>
            <a:r>
              <a:rPr lang="en-US" dirty="0"/>
              <a:t>. </a:t>
            </a:r>
          </a:p>
          <a:p>
            <a:pPr>
              <a:defRPr/>
            </a:pPr>
            <a:r>
              <a:rPr lang="en-US" dirty="0"/>
              <a:t> </a:t>
            </a:r>
            <a:br>
              <a:rPr lang="en-US" dirty="0"/>
            </a:br>
            <a:r>
              <a:rPr lang="en-US" b="1" dirty="0"/>
              <a:t>References:</a:t>
            </a:r>
            <a:br>
              <a:rPr lang="en-US" dirty="0"/>
            </a:br>
            <a:r>
              <a:rPr lang="en-US" dirty="0"/>
              <a:t>Aharoni, Y.</a:t>
            </a:r>
          </a:p>
          <a:p>
            <a:pPr marL="685800" indent="-457200">
              <a:tabLst>
                <a:tab pos="685800" algn="l"/>
              </a:tabLst>
            </a:pPr>
            <a:r>
              <a:rPr lang="en-US" dirty="0"/>
              <a:t>1979	</a:t>
            </a:r>
            <a:r>
              <a:rPr lang="en-US" i="1" dirty="0"/>
              <a:t>The Land of the Bible: A Historical Geography</a:t>
            </a:r>
            <a:r>
              <a:rPr lang="en-US" dirty="0"/>
              <a:t>. Trans. and ed. A. F. Rainey, from Hebrew. Revised and enlarged edition. Philadelphia: Westminster Press.</a:t>
            </a:r>
          </a:p>
          <a:p>
            <a:r>
              <a:rPr lang="en-US" dirty="0" err="1"/>
              <a:t>Dyck</a:t>
            </a:r>
            <a:r>
              <a:rPr lang="en-US" dirty="0"/>
              <a:t>, E. H.</a:t>
            </a:r>
          </a:p>
          <a:p>
            <a:pPr marL="685800" indent="-457200">
              <a:tabLst>
                <a:tab pos="685800" algn="l"/>
              </a:tabLst>
            </a:pPr>
            <a:r>
              <a:rPr lang="en-US" dirty="0"/>
              <a:t>1992	</a:t>
            </a:r>
            <a:r>
              <a:rPr lang="en-US" dirty="0" err="1"/>
              <a:t>Thebez</a:t>
            </a:r>
            <a:r>
              <a:rPr lang="en-US" dirty="0"/>
              <a:t>. </a:t>
            </a:r>
            <a:r>
              <a:rPr lang="en-US" i="1" dirty="0"/>
              <a:t>Anchor Bible Dictionary, </a:t>
            </a:r>
            <a:r>
              <a:rPr lang="en-US" dirty="0"/>
              <a:t>vol. 6, ed. D. N. Freedman. New York: Doubleday.</a:t>
            </a:r>
          </a:p>
          <a:p>
            <a:r>
              <a:rPr lang="en-US" dirty="0"/>
              <a:t>Rainey, A. F., and </a:t>
            </a:r>
            <a:r>
              <a:rPr lang="en-US" dirty="0" err="1"/>
              <a:t>Notley</a:t>
            </a:r>
            <a:r>
              <a:rPr lang="en-US" dirty="0"/>
              <a:t>, S.</a:t>
            </a:r>
          </a:p>
          <a:p>
            <a:pPr marL="685800" indent="-457200">
              <a:tabLst>
                <a:tab pos="685800" algn="l"/>
              </a:tabLst>
            </a:pPr>
            <a:r>
              <a:rPr lang="en-US" dirty="0"/>
              <a:t>2006	</a:t>
            </a:r>
            <a:r>
              <a:rPr lang="en-US" i="1" dirty="0"/>
              <a:t>The Sacred Bridge: Carta’s Atlas of the Biblical World</a:t>
            </a:r>
            <a:r>
              <a:rPr lang="en-US" dirty="0"/>
              <a:t>. Jerusalem: Carta.</a:t>
            </a:r>
          </a:p>
          <a:p>
            <a:r>
              <a:rPr lang="en-US" dirty="0"/>
              <a:t>Simons, J. J.</a:t>
            </a:r>
          </a:p>
          <a:p>
            <a:pPr marL="685800" indent="-457200">
              <a:tabLst>
                <a:tab pos="685800" algn="l"/>
              </a:tabLst>
            </a:pPr>
            <a:r>
              <a:rPr lang="en-US" dirty="0"/>
              <a:t>1959	</a:t>
            </a:r>
            <a:r>
              <a:rPr lang="en-US" i="1" dirty="0"/>
              <a:t>The Geographical and Topographical Texts of the Old Testament. </a:t>
            </a:r>
            <a:r>
              <a:rPr lang="en-US" dirty="0"/>
              <a:t>Leiden: Brill.</a:t>
            </a:r>
          </a:p>
          <a:p>
            <a:r>
              <a:rPr lang="en-US" dirty="0" err="1"/>
              <a:t>Zertal</a:t>
            </a:r>
            <a:r>
              <a:rPr lang="en-US" dirty="0"/>
              <a:t>, A.</a:t>
            </a:r>
          </a:p>
          <a:p>
            <a:pPr marL="685800" indent="-457200">
              <a:tabLst>
                <a:tab pos="685800" algn="l"/>
              </a:tabLst>
            </a:pPr>
            <a:r>
              <a:rPr lang="en-US" dirty="0"/>
              <a:t>2008	</a:t>
            </a:r>
            <a:r>
              <a:rPr lang="en-US" i="1" dirty="0"/>
              <a:t>The Manasseh Hill Country Survey: The Eastern Valleys and the Fringes of the Desert </a:t>
            </a:r>
            <a:r>
              <a:rPr lang="en-US" dirty="0"/>
              <a:t>vol. 2. Leiden: Brill.</a:t>
            </a:r>
          </a:p>
          <a:p>
            <a:endParaRPr lang="en-US" dirty="0"/>
          </a:p>
          <a:p>
            <a:r>
              <a:rPr lang="en-US" dirty="0"/>
              <a:t>tb120806810</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ws052916230</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tb052916576</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s-IS" dirty="0"/>
              <a:t>This American Colony photo was taken </a:t>
            </a:r>
            <a:r>
              <a:rPr lang="en-US" dirty="0"/>
              <a:t>between 1898 and 1914.</a:t>
            </a:r>
            <a:endParaRPr lang="is-IS" dirty="0"/>
          </a:p>
          <a:p>
            <a:pPr marL="0" marR="0" indent="0" algn="l" defTabSz="914400" rtl="0" eaLnBrk="1" fontAlgn="auto" latinLnBrk="0" hangingPunct="1">
              <a:lnSpc>
                <a:spcPct val="100000"/>
              </a:lnSpc>
              <a:spcBef>
                <a:spcPts val="0"/>
              </a:spcBef>
              <a:spcAft>
                <a:spcPts val="0"/>
              </a:spcAft>
              <a:buClrTx/>
              <a:buSzTx/>
              <a:buFontTx/>
              <a:buNone/>
              <a:tabLst/>
              <a:defRPr/>
            </a:pPr>
            <a:endParaRPr lang="is-I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mat06823</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of the city gate at Gezer illustrates how gates were constructed around the time of events described in 2 Samuel 11.</a:t>
            </a:r>
            <a:r>
              <a:rPr lang="en-US" baseline="0" dirty="0"/>
              <a:t> The gate was considered the weakest link in a cities defensive system, and thus was normally given additional height and size, creating an</a:t>
            </a:r>
            <a:r>
              <a:rPr lang="en-US" dirty="0"/>
              <a:t> imposing defensive structure</a:t>
            </a:r>
            <a:r>
              <a:rPr lang="en-US" baseline="0" dirty="0"/>
              <a:t>. This model was designed by Leen Ritmeyer and was photographed in the </a:t>
            </a:r>
            <a:r>
              <a:rPr lang="en-US" baseline="0" dirty="0" err="1"/>
              <a:t>Skirball</a:t>
            </a:r>
            <a:r>
              <a:rPr lang="en-US" baseline="0" dirty="0"/>
              <a:t> Museum at the Hebrew Union College in Jerusalem.</a:t>
            </a:r>
            <a:endParaRPr lang="en-US" dirty="0"/>
          </a:p>
          <a:p>
            <a:endParaRPr lang="en-US" dirty="0"/>
          </a:p>
          <a:p>
            <a:r>
              <a:rPr lang="en-US" dirty="0"/>
              <a:t>as021506500</a:t>
            </a:r>
            <a:endParaRPr lang="en-US" sz="1200"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67862231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Iron Age gate at Rabbah (Amman) has not been found. It was likely similar to other city gates of the period. The gate system shown here features two projecting towers as well as six chambers, which would allow for four sets of wooden gates. The gate structure is adjoined on either side by a casemate wall. The next slide includes labels.</a:t>
            </a:r>
          </a:p>
          <a:p>
            <a:endParaRPr lang="en-US" dirty="0"/>
          </a:p>
          <a:p>
            <a:r>
              <a:rPr lang="en-US" dirty="0"/>
              <a:t>ws040616013</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Iron Age gate at Rabbah (Amman) has not been found. It was likely similar to other city gates of the period. The gate system shown here features two projecting towers as well as six chambers, which would allow for four sets of wooden gates. The gate structure is adjoined on either side by a casemate wall. </a:t>
            </a:r>
          </a:p>
          <a:p>
            <a:endParaRPr lang="en-US" dirty="0"/>
          </a:p>
          <a:p>
            <a:r>
              <a:rPr lang="en-US" dirty="0"/>
              <a:t>ws040616013</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solidFill>
                  <a:schemeClr val="tx1"/>
                </a:solidFill>
                <a:latin typeface="+mn-lt"/>
                <a:cs typeface="+mn-cs"/>
              </a:rPr>
              <a:t>This relief is a detail from the palace of Ashurnasirpal II at Nimrud. It was photographed</a:t>
            </a:r>
            <a:r>
              <a:rPr lang="en-US" baseline="0" dirty="0">
                <a:solidFill>
                  <a:schemeClr val="tx1"/>
                </a:solidFill>
                <a:latin typeface="+mn-lt"/>
                <a:cs typeface="+mn-cs"/>
              </a:rPr>
              <a:t> at the British Museum.</a:t>
            </a:r>
            <a:endParaRPr lang="en-US" baseline="0" dirty="0">
              <a:solidFill>
                <a:schemeClr val="tx1"/>
              </a:solidFill>
              <a:latin typeface="+mn-lt"/>
              <a:cs typeface="+mn-cs"/>
              <a:hlinkClick r:id="rId3"/>
            </a:endParaRPr>
          </a:p>
          <a:p>
            <a:pPr eaLnBrk="1" hangingPunct="1"/>
            <a:endParaRPr lang="en-US" baseline="0" dirty="0">
              <a:solidFill>
                <a:srgbClr val="000000"/>
              </a:solidFill>
              <a:latin typeface="Calibri"/>
              <a:cs typeface="+mn-cs"/>
            </a:endParaRPr>
          </a:p>
          <a:p>
            <a:pPr eaLnBrk="1" hangingPunct="1"/>
            <a:r>
              <a:rPr lang="en-US" dirty="0"/>
              <a:t>adr1805194324c</a:t>
            </a:r>
            <a:endParaRPr lang="en-US" baseline="0" dirty="0">
              <a:solidFill>
                <a:srgbClr val="000000"/>
              </a:solidFill>
              <a:latin typeface="Calibri"/>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367385481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Assyrian relief shows an enemy soldier who has been pierced</a:t>
            </a:r>
            <a:r>
              <a:rPr lang="en-US" baseline="0" dirty="0"/>
              <a:t> by arrows. He sits on the ground and holds the end of an arrow shaft in each hand, presumably desiring to pull them out. This relief dates to the reign of Ashurnasirpal II (</a:t>
            </a:r>
            <a:r>
              <a:rPr lang="en-US" dirty="0"/>
              <a:t>883–859 BC</a:t>
            </a:r>
            <a:r>
              <a:rPr lang="en-US" baseline="0" dirty="0"/>
              <a:t>) and was discovered at Nimrud. It was photographed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adr1805194541</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204348428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relief depicts bearded Asiatics being conquered by the Egyptians (the belly of the Egyptian chariot horses can be seen along the top of the block). This block was excavated at temple of Ramesses IV at El-</a:t>
            </a:r>
            <a:r>
              <a:rPr lang="en-US" baseline="0" dirty="0" err="1"/>
              <a:t>Asasif</a:t>
            </a:r>
            <a:r>
              <a:rPr lang="en-US" baseline="0" dirty="0"/>
              <a:t> near Luxor; it had been re-used and is considered to have originally been created during the reign of Amenhotep II. </a:t>
            </a:r>
            <a:r>
              <a:rPr lang="en-US" dirty="0"/>
              <a:t>This image comes from The Metropolitan Museum of Art and is in the public domain. Source: https://www.metmuseum.org/art/collection/search/544720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met544720</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20434842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Most of the structures shown</a:t>
            </a:r>
            <a:r>
              <a:rPr lang="en-US" sz="1200" baseline="0" dirty="0">
                <a:ea typeface="ＭＳ Ｐゴシック" pitchFamily="34" charset="-128"/>
              </a:rPr>
              <a:t> on this plan of the Amman Citadel are later Umayyad buildings (7th–8th centuries AD). The Roman Temple of Hercules (circa AD 165) and a much earlier Ammonite palace (circa 800 BC) are labeled on this photo. The area labeled as the most vulnerable is the portion of the fortification that is not protected by a deep valley. Thus it is likely that the attack focused on this point, and it is also reasonable to believe that this is where Uriah would later die. </a:t>
            </a:r>
            <a:r>
              <a:rPr lang="en-US" sz="1200" dirty="0">
                <a:ea typeface="ＭＳ Ｐゴシック" pitchFamily="34" charset="-128"/>
              </a:rPr>
              <a:t>This image comes from </a:t>
            </a:r>
            <a:r>
              <a:rPr lang="en-US" dirty="0"/>
              <a:t>Jean </a:t>
            </a:r>
            <a:r>
              <a:rPr lang="en-US" dirty="0" err="1"/>
              <a:t>Housen</a:t>
            </a:r>
            <a:r>
              <a:rPr lang="en-US" dirty="0"/>
              <a:t> and is licensed under CC BY-SA 3.0, via Wikimedia Commons: https://commons.wikimedia.org/wiki/File:20100923_amman04.JPG.</a:t>
            </a:r>
          </a:p>
          <a:p>
            <a:pPr marL="0" indent="0" eaLnBrk="1" hangingPunct="1">
              <a:buFontTx/>
              <a:buNone/>
            </a:pPr>
            <a:endParaRPr lang="en-US" sz="1200" dirty="0">
              <a:ea typeface="ＭＳ Ｐゴシック" pitchFamily="34" charset="-128"/>
            </a:endParaRPr>
          </a:p>
          <a:p>
            <a:pPr marL="0" indent="0" eaLnBrk="1" hangingPunct="1">
              <a:buFontTx/>
              <a:buNone/>
            </a:pPr>
            <a:r>
              <a:rPr lang="en-US" sz="1200" dirty="0">
                <a:ea typeface="ＭＳ Ｐゴシック" pitchFamily="34" charset="-128"/>
              </a:rPr>
              <a:t>wiki201009232592</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David’s calloused dismissal of the death of his men stands in stark contrast to his kindness toward Mephibosheth and his lamentation at the deaths of his adversaries, Saul and Abner. Later in his life, David would experience death in his own family. These swords were photographed at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tb0927195253</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104044238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a:t>
            </a:r>
            <a:r>
              <a:rPr lang="en-US" sz="1200" baseline="0" dirty="0"/>
              <a:t> sword predates the time of David by a couple of centuries and is thought to originate somewhere in central Europe. </a:t>
            </a:r>
            <a:r>
              <a:rPr lang="en-US" dirty="0"/>
              <a:t>This image comes from The Metropolitan Museum of Art and is in the public domain. Source: https://www.metmuseum.org/art/collection/search/27513. </a:t>
            </a:r>
          </a:p>
          <a:p>
            <a:endParaRPr lang="en-US" sz="1200" dirty="0"/>
          </a:p>
          <a:p>
            <a:r>
              <a:rPr lang="en-US" sz="1200" dirty="0"/>
              <a:t>met27513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10404423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a:t>
            </a:r>
            <a:r>
              <a:rPr lang="en-US" sz="1200" kern="1200" baseline="0" dirty="0">
                <a:solidFill>
                  <a:schemeClr val="tx1"/>
                </a:solidFill>
                <a:effectLst/>
                <a:latin typeface="+mn-lt"/>
                <a:ea typeface="+mn-ea"/>
                <a:cs typeface="+mn-cs"/>
              </a:rPr>
              <a:t> sculpture of a dead man was photographed at the </a:t>
            </a:r>
            <a:r>
              <a:rPr lang="en-US" sz="1200" kern="1200" dirty="0">
                <a:solidFill>
                  <a:schemeClr val="tx1"/>
                </a:solidFill>
                <a:effectLst/>
                <a:latin typeface="+mn-lt"/>
                <a:ea typeface="+mn-ea"/>
                <a:cs typeface="+mn-cs"/>
              </a:rPr>
              <a:t>Naples Archaeological</a:t>
            </a:r>
            <a:r>
              <a:rPr lang="en-US" sz="1200" kern="1200" baseline="0" dirty="0">
                <a:solidFill>
                  <a:schemeClr val="tx1"/>
                </a:solidFill>
                <a:effectLst/>
                <a:latin typeface="+mn-lt"/>
                <a:ea typeface="+mn-ea"/>
                <a:cs typeface="+mn-cs"/>
              </a:rPr>
              <a:t> Museum.</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dirty="0"/>
              <a:t>tb0515171475</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04044238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ea typeface="ＭＳ Ｐゴシック" pitchFamily="34" charset="-128"/>
              </a:rPr>
              <a:t>tb031801002</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0404423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ea typeface="ＭＳ Ｐゴシック" pitchFamily="34" charset="-128"/>
              </a:rPr>
              <a:t>The wall overlooking the probable area of Uriah’s attack later became part of an Islamic palace complex. </a:t>
            </a:r>
          </a:p>
          <a:p>
            <a:pPr marL="228600" indent="-228600" eaLnBrk="1" hangingPunct="1"/>
            <a:endParaRPr lang="en-US" dirty="0">
              <a:ea typeface="ＭＳ Ｐゴシック" pitchFamily="34" charset="-128"/>
            </a:endParaRPr>
          </a:p>
          <a:p>
            <a:pPr marL="228600" indent="-228600" eaLnBrk="1" hangingPunct="1"/>
            <a:r>
              <a:rPr lang="en-US" dirty="0">
                <a:ea typeface="ＭＳ Ｐゴシック" pitchFamily="34" charset="-128"/>
              </a:rPr>
              <a:t>tb060303063</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04044238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Archaeological evidence may inform part of the story of Joab’s conquest of the city. Excavations have revealed a large water system, including an underground reservoir accessible via a tunnel system on the northern side of the Citadel. This may be the water supply that was captured by </a:t>
            </a:r>
            <a:r>
              <a:rPr lang="en-US" dirty="0" err="1">
                <a:ea typeface="ＭＳ Ｐゴシック" pitchFamily="34" charset="-128"/>
              </a:rPr>
              <a:t>Joab</a:t>
            </a:r>
            <a:r>
              <a:rPr lang="en-US" dirty="0">
                <a:ea typeface="ＭＳ Ｐゴシック" pitchFamily="34" charset="-128"/>
              </a:rPr>
              <a:t>, when he signaled David to the battle. “I have fought against Rabbah and taken its water supply” (2 Sam 12:27, NIV).</a:t>
            </a:r>
          </a:p>
          <a:p>
            <a:pPr eaLnBrk="1" hangingPunct="1"/>
            <a:endParaRPr lang="en-US" dirty="0">
              <a:ea typeface="ＭＳ Ｐゴシック" pitchFamily="34" charset="-128"/>
            </a:endParaRPr>
          </a:p>
          <a:p>
            <a:pPr eaLnBrk="1" hangingPunct="1"/>
            <a:r>
              <a:rPr lang="en-US" dirty="0">
                <a:ea typeface="ＭＳ Ｐゴシック" pitchFamily="34" charset="-128"/>
              </a:rPr>
              <a:t>tb060303060</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04044238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painting depicts women in mourning, most likely at a funeral. Their posture,</a:t>
            </a:r>
            <a:r>
              <a:rPr lang="en-US" sz="1200" b="0" i="0" kern="1200" baseline="0" dirty="0">
                <a:solidFill>
                  <a:schemeClr val="tx1"/>
                </a:solidFill>
                <a:effectLst/>
                <a:latin typeface="+mn-lt"/>
                <a:ea typeface="+mn-ea"/>
                <a:cs typeface="+mn-cs"/>
              </a:rPr>
              <a:t> with head tilted back and hands over their heads, is typical of the way mourners were portrayed. This painting </a:t>
            </a:r>
            <a:r>
              <a:rPr lang="en-US" sz="1200" b="0" i="0" kern="1200" dirty="0">
                <a:solidFill>
                  <a:schemeClr val="tx1"/>
                </a:solidFill>
                <a:effectLst/>
                <a:latin typeface="+mn-lt"/>
                <a:ea typeface="+mn-ea"/>
                <a:cs typeface="+mn-cs"/>
              </a:rPr>
              <a:t>was photographed at the Bible Lands Museum in Jerusalem.</a:t>
            </a:r>
          </a:p>
          <a:p>
            <a:endParaRPr lang="en-US" sz="1200" b="0" i="0" kern="1200" dirty="0">
              <a:solidFill>
                <a:schemeClr val="tx1"/>
              </a:solidFill>
              <a:effectLst/>
              <a:latin typeface="+mn-lt"/>
              <a:ea typeface="+mn-ea"/>
              <a:cs typeface="+mn-cs"/>
            </a:endParaRPr>
          </a:p>
          <a:p>
            <a:r>
              <a:rPr lang="en-US" dirty="0"/>
              <a:t>adr1806274160</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297216868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adr1603163579</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297216868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women depicted on this limestone plaque from Saqqara are shown in various poses of mourning. The</a:t>
            </a:r>
            <a:r>
              <a:rPr lang="en-US" baseline="0" dirty="0"/>
              <a:t> plaque dates to the late 18th or early 19th Dynasty. </a:t>
            </a:r>
            <a:r>
              <a:rPr lang="en-US" dirty="0"/>
              <a:t>This limestone relief was photographed in the Egyptian Orientation Gallery, 3rd Floor at the Brooklyn Museum in New York City. </a:t>
            </a:r>
            <a:r>
              <a:rPr lang="en-US" sz="1200" kern="1200" dirty="0">
                <a:solidFill>
                  <a:schemeClr val="tx1"/>
                </a:solidFill>
                <a:effectLst/>
                <a:latin typeface="+mn-lt"/>
                <a:ea typeface="+mn-ea"/>
                <a:cs typeface="+mn-cs"/>
              </a:rPr>
              <a:t>This image comes from the Brooklyn Museum, Charles Edwin </a:t>
            </a:r>
            <a:r>
              <a:rPr lang="en-US" sz="1200" kern="1200" dirty="0" err="1">
                <a:solidFill>
                  <a:schemeClr val="tx1"/>
                </a:solidFill>
                <a:effectLst/>
                <a:latin typeface="+mn-lt"/>
                <a:ea typeface="+mn-ea"/>
                <a:cs typeface="+mn-cs"/>
              </a:rPr>
              <a:t>Wilbour</a:t>
            </a:r>
            <a:r>
              <a:rPr lang="en-US" sz="1200" kern="1200" dirty="0">
                <a:solidFill>
                  <a:schemeClr val="tx1"/>
                </a:solidFill>
                <a:effectLst/>
                <a:latin typeface="+mn-lt"/>
                <a:ea typeface="+mn-ea"/>
                <a:cs typeface="+mn-cs"/>
              </a:rPr>
              <a:t> Fund, 37.31E, Creative Commons-BY. Source: https://www.brooklynmuseum.org/opencollection/objects/3942.</a:t>
            </a:r>
          </a:p>
          <a:p>
            <a:endParaRPr lang="en-US" dirty="0"/>
          </a:p>
          <a:p>
            <a:r>
              <a:rPr lang="en-US" dirty="0"/>
              <a:t>bmus3731E_PS9</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297216868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image is in the public domain, via The Jewish Museum: https://thejewishmuseum.org/collection/26533-bath-sheba-mourns-her-husband.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tjm26533</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2972168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2/28/2022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microsoft.com/office/2007/relationships/hdphoto" Target="../media/hdphoto8.wdp"/></Relationships>
</file>

<file path=ppt/slides/_rels/slide10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microsoft.com/office/2007/relationships/hdphoto" Target="../media/hdphoto3.wdp"/></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36.pn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microsoft.com/office/2007/relationships/hdphoto" Target="../media/hdphoto4.wdp"/></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microsoft.com/office/2007/relationships/hdphoto" Target="../media/hdphoto5.wdp"/></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54.jpeg"/></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6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68.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69.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microsoft.com/office/2007/relationships/hdphoto" Target="../media/hdphoto6.wdp"/></Relationships>
</file>

<file path=ppt/slides/_rels/slide9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1.jpeg"/></Relationships>
</file>

<file path=ppt/slides/_rels/slide94.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93.jpeg"/></Relationships>
</file>

<file path=ppt/slides/_rels/slide9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microsoft.com/office/2007/relationships/hdphoto" Target="../media/hdphoto7.wdp"/></Relationships>
</file>

<file path=ppt/slides/_rels/slide9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11</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06 Jordan\Amman Citadel\Amman citadel Ammonite palace, 800 BC, tb031115265.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it-IT" dirty="0"/>
              <a:t>Ammonite palace on the citadel of Rabbah, circa 800 BC (from the east)</a:t>
            </a:r>
            <a:endParaRPr lang="en-US" dirty="0"/>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David sent Joab and all his men . . . , and they destroyed the Ammonites and besieged Rabbah</a:t>
            </a:r>
          </a:p>
        </p:txBody>
      </p:sp>
    </p:spTree>
    <p:extLst>
      <p:ext uri="{BB962C8B-B14F-4D97-AF65-F5344CB8AC3E}">
        <p14:creationId xmlns:p14="http://schemas.microsoft.com/office/powerpoint/2010/main" val="208564838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rmenian funeral, mat05279.jpg"/>
          <p:cNvPicPr>
            <a:picLocks noChangeAspect="1"/>
          </p:cNvPicPr>
          <p:nvPr/>
        </p:nvPicPr>
        <p:blipFill rotWithShape="1">
          <a:blip r:embed="rId3">
            <a:extLst>
              <a:ext uri="{28A0092B-C50C-407E-A947-70E740481C1C}">
                <a14:useLocalDpi xmlns:a14="http://schemas.microsoft.com/office/drawing/2010/main" val="0"/>
              </a:ext>
            </a:extLst>
          </a:blip>
          <a:srcRect t="11845"/>
          <a:stretch/>
        </p:blipFill>
        <p:spPr>
          <a:xfrm>
            <a:off x="1440752" y="0"/>
            <a:ext cx="6262497" cy="6858000"/>
          </a:xfrm>
          <a:prstGeom prst="rect">
            <a:avLst/>
          </a:prstGeom>
        </p:spPr>
      </p:pic>
      <p:sp>
        <p:nvSpPr>
          <p:cNvPr id="2" name="Text Placeholder 1"/>
          <p:cNvSpPr>
            <a:spLocks noGrp="1"/>
          </p:cNvSpPr>
          <p:nvPr>
            <p:ph type="body" sz="quarter" idx="10"/>
          </p:nvPr>
        </p:nvSpPr>
        <p:spPr/>
        <p:txBody>
          <a:bodyPr/>
          <a:lstStyle/>
          <a:p>
            <a:r>
              <a:rPr lang="en-US" dirty="0"/>
              <a:t>Armenian funeral in Jerusalem</a:t>
            </a:r>
          </a:p>
        </p:txBody>
      </p:sp>
      <p:sp>
        <p:nvSpPr>
          <p:cNvPr id="3" name="Text Placeholder 2"/>
          <p:cNvSpPr>
            <a:spLocks noGrp="1"/>
          </p:cNvSpPr>
          <p:nvPr>
            <p:ph type="body" sz="quarter" idx="12"/>
          </p:nvPr>
        </p:nvSpPr>
        <p:spPr/>
        <p:txBody>
          <a:bodyPr/>
          <a:lstStyle/>
          <a:p>
            <a:r>
              <a:rPr lang="en-US" dirty="0"/>
              <a:t>11:26</a:t>
            </a:r>
          </a:p>
        </p:txBody>
      </p:sp>
      <p:sp>
        <p:nvSpPr>
          <p:cNvPr id="4" name="Title 3"/>
          <p:cNvSpPr>
            <a:spLocks noGrp="1"/>
          </p:cNvSpPr>
          <p:nvPr>
            <p:ph type="title"/>
          </p:nvPr>
        </p:nvSpPr>
        <p:spPr/>
        <p:txBody>
          <a:bodyPr/>
          <a:lstStyle/>
          <a:p>
            <a:r>
              <a:rPr lang="en-US" dirty="0"/>
              <a:t>When the wife of Uriah heard that Uriah her husband was dead, she lamented over her husband</a:t>
            </a:r>
          </a:p>
        </p:txBody>
      </p:sp>
    </p:spTree>
    <p:extLst>
      <p:ext uri="{BB962C8B-B14F-4D97-AF65-F5344CB8AC3E}">
        <p14:creationId xmlns:p14="http://schemas.microsoft.com/office/powerpoint/2010/main" val="326580299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wish wedding under chuppah, cd0912276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Jewish wedding under </a:t>
            </a:r>
            <a:r>
              <a:rPr lang="en-US"/>
              <a:t>a chuppah, in Jerusalem</a:t>
            </a:r>
            <a:endParaRPr lang="en-US" dirty="0"/>
          </a:p>
        </p:txBody>
      </p:sp>
      <p:sp>
        <p:nvSpPr>
          <p:cNvPr id="3" name="Text Placeholder 2"/>
          <p:cNvSpPr>
            <a:spLocks noGrp="1"/>
          </p:cNvSpPr>
          <p:nvPr>
            <p:ph type="body" sz="quarter" idx="12"/>
          </p:nvPr>
        </p:nvSpPr>
        <p:spPr/>
        <p:txBody>
          <a:bodyPr/>
          <a:lstStyle/>
          <a:p>
            <a:r>
              <a:rPr lang="en-US" dirty="0"/>
              <a:t>11:27</a:t>
            </a:r>
          </a:p>
        </p:txBody>
      </p:sp>
      <p:sp>
        <p:nvSpPr>
          <p:cNvPr id="4" name="Title 3"/>
          <p:cNvSpPr>
            <a:spLocks noGrp="1"/>
          </p:cNvSpPr>
          <p:nvPr>
            <p:ph type="title"/>
          </p:nvPr>
        </p:nvSpPr>
        <p:spPr/>
        <p:txBody>
          <a:bodyPr/>
          <a:lstStyle/>
          <a:p>
            <a:r>
              <a:rPr lang="en-US" dirty="0"/>
              <a:t>When the mourning was past, David sent and brought her to his house, and she became his wife</a:t>
            </a:r>
          </a:p>
        </p:txBody>
      </p:sp>
    </p:spTree>
    <p:extLst>
      <p:ext uri="{BB962C8B-B14F-4D97-AF65-F5344CB8AC3E}">
        <p14:creationId xmlns:p14="http://schemas.microsoft.com/office/powerpoint/2010/main" val="417890898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2 HVHL\48 People of Palestine\Arab Families and Groups\Sheikh of Ramallah and wife, mat01255.jpg"/>
          <p:cNvPicPr>
            <a:picLocks noChangeAspect="1" noChangeArrowheads="1"/>
          </p:cNvPicPr>
          <p:nvPr/>
        </p:nvPicPr>
        <p:blipFill rotWithShape="1">
          <a:blip r:embed="rId3">
            <a:extLst>
              <a:ext uri="{28A0092B-C50C-407E-A947-70E740481C1C}">
                <a14:useLocalDpi xmlns:a14="http://schemas.microsoft.com/office/drawing/2010/main" val="0"/>
              </a:ext>
            </a:extLst>
          </a:blip>
          <a:srcRect t="25000" b="12500"/>
          <a:stretch/>
        </p:blipFill>
        <p:spPr bwMode="auto">
          <a:xfrm>
            <a:off x="575161" y="293132"/>
            <a:ext cx="7993679" cy="648866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Sheikh of Ramallah and wife</a:t>
            </a:r>
          </a:p>
        </p:txBody>
      </p:sp>
      <p:sp>
        <p:nvSpPr>
          <p:cNvPr id="3" name="Text Placeholder 2"/>
          <p:cNvSpPr>
            <a:spLocks noGrp="1"/>
          </p:cNvSpPr>
          <p:nvPr>
            <p:ph type="body" sz="quarter" idx="12"/>
          </p:nvPr>
        </p:nvSpPr>
        <p:spPr/>
        <p:txBody>
          <a:bodyPr/>
          <a:lstStyle/>
          <a:p>
            <a:r>
              <a:rPr lang="en-US" dirty="0"/>
              <a:t>11:27</a:t>
            </a:r>
          </a:p>
        </p:txBody>
      </p:sp>
      <p:sp>
        <p:nvSpPr>
          <p:cNvPr id="4" name="Title 3"/>
          <p:cNvSpPr>
            <a:spLocks noGrp="1"/>
          </p:cNvSpPr>
          <p:nvPr>
            <p:ph type="title"/>
          </p:nvPr>
        </p:nvSpPr>
        <p:spPr/>
        <p:txBody>
          <a:bodyPr/>
          <a:lstStyle/>
          <a:p>
            <a:r>
              <a:rPr lang="en-US" dirty="0"/>
              <a:t>When the mourning was past, David sent and brought her to his house, and she became his wife</a:t>
            </a:r>
          </a:p>
        </p:txBody>
      </p:sp>
    </p:spTree>
    <p:extLst>
      <p:ext uri="{BB962C8B-B14F-4D97-AF65-F5344CB8AC3E}">
        <p14:creationId xmlns:p14="http://schemas.microsoft.com/office/powerpoint/2010/main" val="307024331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PCB size\Louvre-pcb\Egypt\Statue of Neferhebef with wife and son, ca 1420-1400 BC, tb092819628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5177"/>
          <a:stretch/>
        </p:blipFill>
        <p:spPr bwMode="auto">
          <a:xfrm>
            <a:off x="2344326" y="130629"/>
            <a:ext cx="4455348" cy="658041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t>
            </a:r>
            <a:r>
              <a:rPr lang="en-US" dirty="0" err="1"/>
              <a:t>Neferhebef</a:t>
            </a:r>
            <a:r>
              <a:rPr lang="en-US" dirty="0"/>
              <a:t> with wife and son, from Egypt, circa 1420–1400 BC</a:t>
            </a:r>
          </a:p>
        </p:txBody>
      </p:sp>
      <p:sp>
        <p:nvSpPr>
          <p:cNvPr id="3" name="Text Placeholder 2"/>
          <p:cNvSpPr>
            <a:spLocks noGrp="1"/>
          </p:cNvSpPr>
          <p:nvPr>
            <p:ph type="body" sz="quarter" idx="12"/>
          </p:nvPr>
        </p:nvSpPr>
        <p:spPr/>
        <p:txBody>
          <a:bodyPr/>
          <a:lstStyle/>
          <a:p>
            <a:r>
              <a:rPr lang="en-US" dirty="0"/>
              <a:t>11:27</a:t>
            </a:r>
          </a:p>
        </p:txBody>
      </p:sp>
      <p:sp>
        <p:nvSpPr>
          <p:cNvPr id="4" name="Title 3"/>
          <p:cNvSpPr>
            <a:spLocks noGrp="1"/>
          </p:cNvSpPr>
          <p:nvPr>
            <p:ph type="title"/>
          </p:nvPr>
        </p:nvSpPr>
        <p:spPr/>
        <p:txBody>
          <a:bodyPr/>
          <a:lstStyle/>
          <a:p>
            <a:r>
              <a:rPr lang="en-US" dirty="0"/>
              <a:t>When the mourning was past, David sent and brought her to his house, and she became his wife</a:t>
            </a:r>
          </a:p>
        </p:txBody>
      </p:sp>
    </p:spTree>
    <p:extLst>
      <p:ext uri="{BB962C8B-B14F-4D97-AF65-F5344CB8AC3E}">
        <p14:creationId xmlns:p14="http://schemas.microsoft.com/office/powerpoint/2010/main" val="325052520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Religions and Cult\Sea off Phoenician coast, midwife with woman giving birth, Persian period, 6th-5th c BC, adr1805228347.jpg"/>
          <p:cNvPicPr>
            <a:picLocks noChangeAspect="1" noChangeArrowheads="1"/>
          </p:cNvPicPr>
          <p:nvPr/>
        </p:nvPicPr>
        <p:blipFill rotWithShape="1">
          <a:blip r:embed="rId3">
            <a:extLst>
              <a:ext uri="{28A0092B-C50C-407E-A947-70E740481C1C}">
                <a14:useLocalDpi xmlns:a14="http://schemas.microsoft.com/office/drawing/2010/main" val="0"/>
              </a:ext>
            </a:extLst>
          </a:blip>
          <a:srcRect t="6298"/>
          <a:stretch/>
        </p:blipFill>
        <p:spPr bwMode="auto">
          <a:xfrm>
            <a:off x="0" y="0"/>
            <a:ext cx="9144000" cy="680243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Midwives with a woman giving birth, Persian period, 6th–5th century BC</a:t>
            </a:r>
          </a:p>
        </p:txBody>
      </p:sp>
      <p:sp>
        <p:nvSpPr>
          <p:cNvPr id="3" name="Text Placeholder 2"/>
          <p:cNvSpPr>
            <a:spLocks noGrp="1"/>
          </p:cNvSpPr>
          <p:nvPr>
            <p:ph type="body" sz="quarter" idx="12"/>
          </p:nvPr>
        </p:nvSpPr>
        <p:spPr/>
        <p:txBody>
          <a:bodyPr/>
          <a:lstStyle/>
          <a:p>
            <a:r>
              <a:rPr lang="en-US" dirty="0"/>
              <a:t>11:27</a:t>
            </a:r>
          </a:p>
        </p:txBody>
      </p:sp>
      <p:sp>
        <p:nvSpPr>
          <p:cNvPr id="4" name="Title 3"/>
          <p:cNvSpPr>
            <a:spLocks noGrp="1"/>
          </p:cNvSpPr>
          <p:nvPr>
            <p:ph type="title"/>
          </p:nvPr>
        </p:nvSpPr>
        <p:spPr/>
        <p:txBody>
          <a:bodyPr/>
          <a:lstStyle/>
          <a:p>
            <a:r>
              <a:rPr lang="en-US" dirty="0"/>
              <a:t>She became his wife and bore him a son</a:t>
            </a:r>
          </a:p>
        </p:txBody>
      </p:sp>
    </p:spTree>
    <p:extLst>
      <p:ext uri="{BB962C8B-B14F-4D97-AF65-F5344CB8AC3E}">
        <p14:creationId xmlns:p14="http://schemas.microsoft.com/office/powerpoint/2010/main" val="253161996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upload.wikimedia.org/wikipedia/commons/thumb/d/d6/Flickr_-_archer10_%28Dennis%29_-_Egypt-5B-057.jpg/1024px-Flickr_-_archer10_%28Dennis%29_-_Egypt-5B-057.jpg"/>
          <p:cNvPicPr>
            <a:picLocks noChangeAspect="1" noChangeArrowheads="1"/>
          </p:cNvPicPr>
          <p:nvPr/>
        </p:nvPicPr>
        <p:blipFill rotWithShape="1">
          <a:blip r:embed="rId3">
            <a:extLst>
              <a:ext uri="{28A0092B-C50C-407E-A947-70E740481C1C}">
                <a14:useLocalDpi xmlns:a14="http://schemas.microsoft.com/office/drawing/2010/main" val="0"/>
              </a:ext>
            </a:extLst>
          </a:blip>
          <a:srcRect b="4591"/>
          <a:stretch/>
        </p:blipFill>
        <p:spPr bwMode="auto">
          <a:xfrm>
            <a:off x="-1" y="151541"/>
            <a:ext cx="9144001" cy="654317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Stylized depiction of a woman giving birth, from the </a:t>
            </a:r>
            <a:r>
              <a:rPr lang="en-US" dirty="0" err="1"/>
              <a:t>Kom</a:t>
            </a:r>
            <a:r>
              <a:rPr lang="en-US" dirty="0"/>
              <a:t> </a:t>
            </a:r>
            <a:r>
              <a:rPr lang="en-US" dirty="0" err="1"/>
              <a:t>Ombo</a:t>
            </a:r>
            <a:r>
              <a:rPr lang="en-US" dirty="0"/>
              <a:t> Temple, circa 150 BC</a:t>
            </a:r>
          </a:p>
        </p:txBody>
      </p:sp>
      <p:sp>
        <p:nvSpPr>
          <p:cNvPr id="3" name="Text Placeholder 2"/>
          <p:cNvSpPr>
            <a:spLocks noGrp="1"/>
          </p:cNvSpPr>
          <p:nvPr>
            <p:ph type="body" sz="quarter" idx="12"/>
          </p:nvPr>
        </p:nvSpPr>
        <p:spPr/>
        <p:txBody>
          <a:bodyPr/>
          <a:lstStyle/>
          <a:p>
            <a:r>
              <a:rPr lang="en-US" dirty="0"/>
              <a:t>11:27</a:t>
            </a:r>
          </a:p>
        </p:txBody>
      </p:sp>
      <p:sp>
        <p:nvSpPr>
          <p:cNvPr id="4" name="Title 3"/>
          <p:cNvSpPr>
            <a:spLocks noGrp="1"/>
          </p:cNvSpPr>
          <p:nvPr>
            <p:ph type="title"/>
          </p:nvPr>
        </p:nvSpPr>
        <p:spPr/>
        <p:txBody>
          <a:bodyPr/>
          <a:lstStyle/>
          <a:p>
            <a:r>
              <a:rPr lang="en-US" dirty="0"/>
              <a:t>She became his wife and bore him a son</a:t>
            </a:r>
          </a:p>
        </p:txBody>
      </p:sp>
    </p:spTree>
    <p:extLst>
      <p:ext uri="{BB962C8B-B14F-4D97-AF65-F5344CB8AC3E}">
        <p14:creationId xmlns:p14="http://schemas.microsoft.com/office/powerpoint/2010/main" val="146597237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looking, brush&#10;&#10;Description automatically generated">
            <a:extLst>
              <a:ext uri="{FF2B5EF4-FFF2-40B4-BE49-F238E27FC236}">
                <a16:creationId xmlns:a16="http://schemas.microsoft.com/office/drawing/2014/main" id="{33BDC16A-A3CA-4253-A74A-58FC76C959A3}"/>
              </a:ext>
            </a:extLst>
          </p:cNvPr>
          <p:cNvPicPr>
            <a:picLocks noChangeAspect="1"/>
          </p:cNvPicPr>
          <p:nvPr/>
        </p:nvPicPr>
        <p:blipFill rotWithShape="1">
          <a:blip r:embed="rId3">
            <a:extLst>
              <a:ext uri="{28A0092B-C50C-407E-A947-70E740481C1C}">
                <a14:useLocalDpi xmlns:a14="http://schemas.microsoft.com/office/drawing/2010/main" val="0"/>
              </a:ext>
            </a:extLst>
          </a:blip>
          <a:srcRect b="4100"/>
          <a:stretch/>
        </p:blipFill>
        <p:spPr>
          <a:xfrm>
            <a:off x="-1" y="-1"/>
            <a:ext cx="9143999" cy="6858001"/>
          </a:xfrm>
          <a:prstGeom prst="rect">
            <a:avLst/>
          </a:prstGeom>
        </p:spPr>
      </p:pic>
      <p:sp>
        <p:nvSpPr>
          <p:cNvPr id="2" name="Text Placeholder 1"/>
          <p:cNvSpPr>
            <a:spLocks noGrp="1"/>
          </p:cNvSpPr>
          <p:nvPr>
            <p:ph type="body" sz="quarter" idx="10"/>
          </p:nvPr>
        </p:nvSpPr>
        <p:spPr/>
        <p:txBody>
          <a:bodyPr/>
          <a:lstStyle/>
          <a:p>
            <a:r>
              <a:rPr lang="en-US" dirty="0"/>
              <a:t>Sculpture of an angry Roman theater mask, from Rome</a:t>
            </a:r>
          </a:p>
        </p:txBody>
      </p:sp>
      <p:sp>
        <p:nvSpPr>
          <p:cNvPr id="3" name="Text Placeholder 2"/>
          <p:cNvSpPr>
            <a:spLocks noGrp="1"/>
          </p:cNvSpPr>
          <p:nvPr>
            <p:ph type="body" sz="quarter" idx="12"/>
          </p:nvPr>
        </p:nvSpPr>
        <p:spPr/>
        <p:txBody>
          <a:bodyPr/>
          <a:lstStyle/>
          <a:p>
            <a:r>
              <a:rPr lang="en-US" dirty="0"/>
              <a:t>11:27</a:t>
            </a:r>
          </a:p>
        </p:txBody>
      </p:sp>
      <p:sp>
        <p:nvSpPr>
          <p:cNvPr id="4" name="Title 3"/>
          <p:cNvSpPr>
            <a:spLocks noGrp="1"/>
          </p:cNvSpPr>
          <p:nvPr>
            <p:ph type="title"/>
          </p:nvPr>
        </p:nvSpPr>
        <p:spPr/>
        <p:txBody>
          <a:bodyPr/>
          <a:lstStyle/>
          <a:p>
            <a:r>
              <a:rPr lang="en-US" dirty="0"/>
              <a:t>But the thing that David had done was evil in the sight of Yahweh</a:t>
            </a:r>
          </a:p>
        </p:txBody>
      </p:sp>
    </p:spTree>
    <p:extLst>
      <p:ext uri="{BB962C8B-B14F-4D97-AF65-F5344CB8AC3E}">
        <p14:creationId xmlns:p14="http://schemas.microsoft.com/office/powerpoint/2010/main" val="3664976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it-IT" dirty="0"/>
              <a:t>Ammonite palace on the citadel of Rabbah, circa 800 BC (from the north)</a:t>
            </a:r>
            <a:endParaRPr lang="en-US" dirty="0"/>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David sent Joab and all his men . . . , and they destroyed the Ammonites and besieged Rabbah</a:t>
            </a:r>
          </a:p>
        </p:txBody>
      </p:sp>
      <p:pic>
        <p:nvPicPr>
          <p:cNvPr id="6146" name="Picture 2" descr="C:\Users\Kris\Documents\Bolen\04 0Adds 2012\06 Jordan\Amman Citadel\Amman citadel Ammonite palace, 800 BC, tb031115263.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6660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2F0BE3E0-A3FD-4328-97F6-FE3F8A2CE6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16636"/>
            <a:ext cx="9144000" cy="5824728"/>
          </a:xfrm>
          <a:prstGeom prst="rect">
            <a:avLst/>
          </a:prstGeom>
        </p:spPr>
      </p:pic>
      <p:sp>
        <p:nvSpPr>
          <p:cNvPr id="2" name="Text Placeholder 1"/>
          <p:cNvSpPr>
            <a:spLocks noGrp="1"/>
          </p:cNvSpPr>
          <p:nvPr>
            <p:ph type="body" sz="quarter" idx="10"/>
          </p:nvPr>
        </p:nvSpPr>
        <p:spPr/>
        <p:txBody>
          <a:bodyPr/>
          <a:lstStyle/>
          <a:p>
            <a:r>
              <a:rPr lang="en-US" dirty="0"/>
              <a:t>Assyrians besieging the walled city of Memphis, from Nineveh, 7th century BC</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David sent Joab and all his men . . . , and they destroyed the Ammonites and besieged Rabbah</a:t>
            </a:r>
          </a:p>
        </p:txBody>
      </p:sp>
    </p:spTree>
    <p:extLst>
      <p:ext uri="{BB962C8B-B14F-4D97-AF65-F5344CB8AC3E}">
        <p14:creationId xmlns:p14="http://schemas.microsoft.com/office/powerpoint/2010/main" val="4223605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Temple Mount and City of David aerial from east, tb q010703"/>
          <p:cNvPicPr preferRelativeResize="0">
            <a:picLocks noChangeAspect="1" noChangeArrowheads="1"/>
          </p:cNvPicPr>
          <p:nvPr>
            <p:custDataLst>
              <p:tags r:id="rId1"/>
            </p:custDataLst>
          </p:nvPr>
        </p:nvPicPr>
        <p:blipFill>
          <a:blip r:embed="rId4"/>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Temple Mount and the City of David (aerial view from the east)</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But David remained at Jerusalem</a:t>
            </a:r>
          </a:p>
        </p:txBody>
      </p:sp>
    </p:spTree>
    <p:extLst>
      <p:ext uri="{BB962C8B-B14F-4D97-AF65-F5344CB8AC3E}">
        <p14:creationId xmlns:p14="http://schemas.microsoft.com/office/powerpoint/2010/main" val="27276687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Temple Mount and City of David aerial from east, tb q010703"/>
          <p:cNvPicPr preferRelativeResize="0">
            <a:picLocks noChangeAspect="1" noChangeArrowheads="1"/>
          </p:cNvPicPr>
          <p:nvPr>
            <p:custDataLst>
              <p:tags r:id="rId1"/>
            </p:custDataLst>
          </p:nvPr>
        </p:nvPicPr>
        <p:blipFill>
          <a:blip r:embed="rId4"/>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Temple Mount and the City of David (aerial view from the east)</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But David remained at Jerusalem</a:t>
            </a:r>
          </a:p>
        </p:txBody>
      </p:sp>
      <p:sp>
        <p:nvSpPr>
          <p:cNvPr id="7" name="Text Box 6"/>
          <p:cNvSpPr txBox="1">
            <a:spLocks noChangeArrowheads="1"/>
          </p:cNvSpPr>
          <p:nvPr/>
        </p:nvSpPr>
        <p:spPr bwMode="auto">
          <a:xfrm>
            <a:off x="2022182" y="3929683"/>
            <a:ext cx="1236237"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Jerusalem</a:t>
            </a:r>
          </a:p>
        </p:txBody>
      </p:sp>
      <p:sp>
        <p:nvSpPr>
          <p:cNvPr id="8" name="Text Box 6"/>
          <p:cNvSpPr txBox="1">
            <a:spLocks noChangeArrowheads="1"/>
          </p:cNvSpPr>
          <p:nvPr/>
        </p:nvSpPr>
        <p:spPr bwMode="auto">
          <a:xfrm>
            <a:off x="1448379" y="2463800"/>
            <a:ext cx="147282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Western Hill</a:t>
            </a:r>
          </a:p>
        </p:txBody>
      </p:sp>
      <p:sp>
        <p:nvSpPr>
          <p:cNvPr id="9" name="Text Box 6"/>
          <p:cNvSpPr txBox="1">
            <a:spLocks noChangeArrowheads="1"/>
          </p:cNvSpPr>
          <p:nvPr/>
        </p:nvSpPr>
        <p:spPr bwMode="auto">
          <a:xfrm>
            <a:off x="5518093" y="5660088"/>
            <a:ext cx="1851725"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Mount of Olives</a:t>
            </a:r>
          </a:p>
        </p:txBody>
      </p:sp>
      <p:sp>
        <p:nvSpPr>
          <p:cNvPr id="10" name="Text Box 6"/>
          <p:cNvSpPr txBox="1">
            <a:spLocks noChangeArrowheads="1"/>
          </p:cNvSpPr>
          <p:nvPr/>
        </p:nvSpPr>
        <p:spPr bwMode="auto">
          <a:xfrm>
            <a:off x="6279364" y="3485125"/>
            <a:ext cx="1708033"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Temple Mount</a:t>
            </a:r>
          </a:p>
        </p:txBody>
      </p:sp>
      <p:sp>
        <p:nvSpPr>
          <p:cNvPr id="11" name="Text Box 6"/>
          <p:cNvSpPr txBox="1">
            <a:spLocks noChangeArrowheads="1"/>
          </p:cNvSpPr>
          <p:nvPr/>
        </p:nvSpPr>
        <p:spPr bwMode="auto">
          <a:xfrm>
            <a:off x="6072939" y="2263745"/>
            <a:ext cx="188865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modern Old City</a:t>
            </a:r>
          </a:p>
        </p:txBody>
      </p:sp>
      <p:sp>
        <p:nvSpPr>
          <p:cNvPr id="12" name="Freeform 11"/>
          <p:cNvSpPr/>
          <p:nvPr/>
        </p:nvSpPr>
        <p:spPr>
          <a:xfrm>
            <a:off x="1335307" y="3790457"/>
            <a:ext cx="2669002" cy="678755"/>
          </a:xfrm>
          <a:custGeom>
            <a:avLst/>
            <a:gdLst>
              <a:gd name="connsiteX0" fmla="*/ 2324100 w 2324100"/>
              <a:gd name="connsiteY0" fmla="*/ 0 h 552450"/>
              <a:gd name="connsiteX1" fmla="*/ 1162050 w 2324100"/>
              <a:gd name="connsiteY1" fmla="*/ 114300 h 552450"/>
              <a:gd name="connsiteX2" fmla="*/ 0 w 2324100"/>
              <a:gd name="connsiteY2" fmla="*/ 504825 h 552450"/>
              <a:gd name="connsiteX3" fmla="*/ 971550 w 2324100"/>
              <a:gd name="connsiteY3" fmla="*/ 552450 h 552450"/>
              <a:gd name="connsiteX4" fmla="*/ 2038350 w 2324100"/>
              <a:gd name="connsiteY4" fmla="*/ 533400 h 552450"/>
              <a:gd name="connsiteX5" fmla="*/ 2324100 w 2324100"/>
              <a:gd name="connsiteY5" fmla="*/ 0 h 552450"/>
              <a:gd name="connsiteX0" fmla="*/ 2325199 w 2325199"/>
              <a:gd name="connsiteY0" fmla="*/ 0 h 554700"/>
              <a:gd name="connsiteX1" fmla="*/ 1163149 w 2325199"/>
              <a:gd name="connsiteY1" fmla="*/ 114300 h 554700"/>
              <a:gd name="connsiteX2" fmla="*/ 1099 w 2325199"/>
              <a:gd name="connsiteY2" fmla="*/ 504825 h 554700"/>
              <a:gd name="connsiteX3" fmla="*/ 972649 w 2325199"/>
              <a:gd name="connsiteY3" fmla="*/ 552450 h 554700"/>
              <a:gd name="connsiteX4" fmla="*/ 2039449 w 2325199"/>
              <a:gd name="connsiteY4" fmla="*/ 533400 h 554700"/>
              <a:gd name="connsiteX5" fmla="*/ 2325199 w 2325199"/>
              <a:gd name="connsiteY5" fmla="*/ 0 h 554700"/>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039449 w 2325199"/>
              <a:gd name="connsiteY4" fmla="*/ 556913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3 w 2325193"/>
              <a:gd name="connsiteY0" fmla="*/ 23513 h 604774"/>
              <a:gd name="connsiteX1" fmla="*/ 1163143 w 2325193"/>
              <a:gd name="connsiteY1" fmla="*/ 137813 h 604774"/>
              <a:gd name="connsiteX2" fmla="*/ 1093 w 2325193"/>
              <a:gd name="connsiteY2" fmla="*/ 528338 h 604774"/>
              <a:gd name="connsiteX3" fmla="*/ 972643 w 2325193"/>
              <a:gd name="connsiteY3" fmla="*/ 575963 h 604774"/>
              <a:gd name="connsiteX4" fmla="*/ 2172793 w 2325193"/>
              <a:gd name="connsiteY4" fmla="*/ 375938 h 604774"/>
              <a:gd name="connsiteX5" fmla="*/ 2325193 w 2325193"/>
              <a:gd name="connsiteY5" fmla="*/ 23513 h 604774"/>
              <a:gd name="connsiteX0" fmla="*/ 2325197 w 2325197"/>
              <a:gd name="connsiteY0" fmla="*/ 23513 h 592553"/>
              <a:gd name="connsiteX1" fmla="*/ 1163147 w 2325197"/>
              <a:gd name="connsiteY1" fmla="*/ 137813 h 592553"/>
              <a:gd name="connsiteX2" fmla="*/ 1097 w 2325197"/>
              <a:gd name="connsiteY2" fmla="*/ 528338 h 592553"/>
              <a:gd name="connsiteX3" fmla="*/ 972647 w 2325197"/>
              <a:gd name="connsiteY3" fmla="*/ 575963 h 592553"/>
              <a:gd name="connsiteX4" fmla="*/ 2172797 w 2325197"/>
              <a:gd name="connsiteY4" fmla="*/ 375938 h 592553"/>
              <a:gd name="connsiteX5" fmla="*/ 2325197 w 2325197"/>
              <a:gd name="connsiteY5" fmla="*/ 23513 h 592553"/>
              <a:gd name="connsiteX0" fmla="*/ 2326070 w 2326070"/>
              <a:gd name="connsiteY0" fmla="*/ 23513 h 686003"/>
              <a:gd name="connsiteX1" fmla="*/ 1164020 w 2326070"/>
              <a:gd name="connsiteY1" fmla="*/ 137813 h 686003"/>
              <a:gd name="connsiteX2" fmla="*/ 1970 w 2326070"/>
              <a:gd name="connsiteY2" fmla="*/ 528338 h 686003"/>
              <a:gd name="connsiteX3" fmla="*/ 916370 w 2326070"/>
              <a:gd name="connsiteY3" fmla="*/ 680738 h 686003"/>
              <a:gd name="connsiteX4" fmla="*/ 2173670 w 2326070"/>
              <a:gd name="connsiteY4" fmla="*/ 375938 h 686003"/>
              <a:gd name="connsiteX5" fmla="*/ 2326070 w 2326070"/>
              <a:gd name="connsiteY5" fmla="*/ 23513 h 686003"/>
              <a:gd name="connsiteX0" fmla="*/ 2326554 w 2326554"/>
              <a:gd name="connsiteY0" fmla="*/ 23513 h 685898"/>
              <a:gd name="connsiteX1" fmla="*/ 1164504 w 2326554"/>
              <a:gd name="connsiteY1" fmla="*/ 137813 h 685898"/>
              <a:gd name="connsiteX2" fmla="*/ 2454 w 2326554"/>
              <a:gd name="connsiteY2" fmla="*/ 528338 h 685898"/>
              <a:gd name="connsiteX3" fmla="*/ 916854 w 2326554"/>
              <a:gd name="connsiteY3" fmla="*/ 680738 h 685898"/>
              <a:gd name="connsiteX4" fmla="*/ 2174154 w 2326554"/>
              <a:gd name="connsiteY4" fmla="*/ 375938 h 685898"/>
              <a:gd name="connsiteX5" fmla="*/ 2326554 w 2326554"/>
              <a:gd name="connsiteY5" fmla="*/ 23513 h 685898"/>
              <a:gd name="connsiteX0" fmla="*/ 2331494 w 2331494"/>
              <a:gd name="connsiteY0" fmla="*/ 23513 h 700911"/>
              <a:gd name="connsiteX1" fmla="*/ 1169444 w 2331494"/>
              <a:gd name="connsiteY1" fmla="*/ 137813 h 700911"/>
              <a:gd name="connsiteX2" fmla="*/ 7394 w 2331494"/>
              <a:gd name="connsiteY2" fmla="*/ 528338 h 700911"/>
              <a:gd name="connsiteX3" fmla="*/ 921794 w 2331494"/>
              <a:gd name="connsiteY3" fmla="*/ 680738 h 700911"/>
              <a:gd name="connsiteX4" fmla="*/ 2179094 w 2331494"/>
              <a:gd name="connsiteY4" fmla="*/ 375938 h 700911"/>
              <a:gd name="connsiteX5" fmla="*/ 2331494 w 2331494"/>
              <a:gd name="connsiteY5" fmla="*/ 23513 h 700911"/>
              <a:gd name="connsiteX0" fmla="*/ 2150519 w 2179094"/>
              <a:gd name="connsiteY0" fmla="*/ 26018 h 684366"/>
              <a:gd name="connsiteX1" fmla="*/ 1169444 w 2179094"/>
              <a:gd name="connsiteY1" fmla="*/ 121268 h 684366"/>
              <a:gd name="connsiteX2" fmla="*/ 7394 w 2179094"/>
              <a:gd name="connsiteY2" fmla="*/ 511793 h 684366"/>
              <a:gd name="connsiteX3" fmla="*/ 921794 w 2179094"/>
              <a:gd name="connsiteY3" fmla="*/ 664193 h 684366"/>
              <a:gd name="connsiteX4" fmla="*/ 2179094 w 2179094"/>
              <a:gd name="connsiteY4" fmla="*/ 359393 h 684366"/>
              <a:gd name="connsiteX5" fmla="*/ 2150519 w 2179094"/>
              <a:gd name="connsiteY5" fmla="*/ 26018 h 684366"/>
              <a:gd name="connsiteX0" fmla="*/ 2150842 w 2227042"/>
              <a:gd name="connsiteY0" fmla="*/ 26018 h 685230"/>
              <a:gd name="connsiteX1" fmla="*/ 1169767 w 2227042"/>
              <a:gd name="connsiteY1" fmla="*/ 121268 h 685230"/>
              <a:gd name="connsiteX2" fmla="*/ 7717 w 2227042"/>
              <a:gd name="connsiteY2" fmla="*/ 511793 h 685230"/>
              <a:gd name="connsiteX3" fmla="*/ 922117 w 2227042"/>
              <a:gd name="connsiteY3" fmla="*/ 664193 h 685230"/>
              <a:gd name="connsiteX4" fmla="*/ 2227042 w 2227042"/>
              <a:gd name="connsiteY4" fmla="*/ 330818 h 685230"/>
              <a:gd name="connsiteX5" fmla="*/ 2150842 w 2227042"/>
              <a:gd name="connsiteY5" fmla="*/ 26018 h 685230"/>
              <a:gd name="connsiteX0" fmla="*/ 21508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150842 w 2592802"/>
              <a:gd name="connsiteY5" fmla="*/ 26018 h 685230"/>
              <a:gd name="connsiteX0" fmla="*/ 24937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493742 w 2592802"/>
              <a:gd name="connsiteY5" fmla="*/ 26018 h 685230"/>
              <a:gd name="connsiteX0" fmla="*/ 2493742 w 2669002"/>
              <a:gd name="connsiteY0" fmla="*/ 26018 h 685230"/>
              <a:gd name="connsiteX1" fmla="*/ 1169767 w 2669002"/>
              <a:gd name="connsiteY1" fmla="*/ 121268 h 685230"/>
              <a:gd name="connsiteX2" fmla="*/ 7717 w 2669002"/>
              <a:gd name="connsiteY2" fmla="*/ 511793 h 685230"/>
              <a:gd name="connsiteX3" fmla="*/ 922117 w 2669002"/>
              <a:gd name="connsiteY3" fmla="*/ 664193 h 685230"/>
              <a:gd name="connsiteX4" fmla="*/ 2669002 w 2669002"/>
              <a:gd name="connsiteY4" fmla="*/ 269858 h 685230"/>
              <a:gd name="connsiteX5" fmla="*/ 2493742 w 2669002"/>
              <a:gd name="connsiteY5" fmla="*/ 26018 h 685230"/>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9002" h="678755">
                <a:moveTo>
                  <a:pt x="2554702" y="27163"/>
                </a:moveTo>
                <a:cubicBezTo>
                  <a:pt x="2408652" y="-42687"/>
                  <a:pt x="1594264" y="35101"/>
                  <a:pt x="1169767" y="114793"/>
                </a:cubicBezTo>
                <a:cubicBezTo>
                  <a:pt x="745270" y="194485"/>
                  <a:pt x="93479" y="290293"/>
                  <a:pt x="7717" y="505318"/>
                </a:cubicBezTo>
                <a:cubicBezTo>
                  <a:pt x="-76761" y="717124"/>
                  <a:pt x="552230" y="687880"/>
                  <a:pt x="922117" y="657718"/>
                </a:cubicBezTo>
                <a:cubicBezTo>
                  <a:pt x="1292004" y="627556"/>
                  <a:pt x="2341342" y="469123"/>
                  <a:pt x="2669002" y="263383"/>
                </a:cubicBezTo>
                <a:cubicBezTo>
                  <a:pt x="2643602" y="161783"/>
                  <a:pt x="2580102" y="128763"/>
                  <a:pt x="2554702" y="27163"/>
                </a:cubicBezTo>
                <a:close/>
              </a:path>
            </a:pathLst>
          </a:custGeom>
          <a:no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588401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1b PLBL, PCB size\03 Jerusalem\Views of Jerusalem\Jerusalem from south at sunset, tb070707937.jpg"/>
          <p:cNvPicPr>
            <a:picLocks noChangeAspect="1" noChangeArrowheads="1"/>
          </p:cNvPicPr>
          <p:nvPr/>
        </p:nvPicPr>
        <p:blipFill rotWithShape="1">
          <a:blip r:embed="rId3">
            <a:extLs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Jerusalem at sunset (from the south)</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It came to pass in the evening, that David arose from his bed</a:t>
            </a:r>
          </a:p>
        </p:txBody>
      </p:sp>
    </p:spTree>
    <p:extLst>
      <p:ext uri="{BB962C8B-B14F-4D97-AF65-F5344CB8AC3E}">
        <p14:creationId xmlns:p14="http://schemas.microsoft.com/office/powerpoint/2010/main" val="34048893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1b PLBL, PCB size\03 Jerusalem\Views of Jerusalem\Jerusalem from south at sunset, tb070707937.jpg"/>
          <p:cNvPicPr>
            <a:picLocks noChangeAspect="1" noChangeArrowheads="1"/>
          </p:cNvPicPr>
          <p:nvPr/>
        </p:nvPicPr>
        <p:blipFill rotWithShape="1">
          <a:blip r:embed="rId3">
            <a:extLs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Jerusalem at sunset (from the south)</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It came to pass in the evening, that David arose from his bed</a:t>
            </a:r>
          </a:p>
        </p:txBody>
      </p:sp>
      <p:sp>
        <p:nvSpPr>
          <p:cNvPr id="6" name="Line 17">
            <a:extLst>
              <a:ext uri="{FF2B5EF4-FFF2-40B4-BE49-F238E27FC236}">
                <a16:creationId xmlns:a16="http://schemas.microsoft.com/office/drawing/2014/main" id="{27951790-2802-46C6-A08A-F775E8ABBEB5}"/>
              </a:ext>
            </a:extLst>
          </p:cNvPr>
          <p:cNvSpPr>
            <a:spLocks noChangeShapeType="1"/>
          </p:cNvSpPr>
          <p:nvPr/>
        </p:nvSpPr>
        <p:spPr bwMode="auto">
          <a:xfrm flipH="1">
            <a:off x="7820370" y="2803005"/>
            <a:ext cx="0" cy="47465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7" name="Text Box 18">
            <a:extLst>
              <a:ext uri="{FF2B5EF4-FFF2-40B4-BE49-F238E27FC236}">
                <a16:creationId xmlns:a16="http://schemas.microsoft.com/office/drawing/2014/main" id="{68CCF88A-1C21-408A-BD69-E33033F1CE44}"/>
              </a:ext>
            </a:extLst>
          </p:cNvPr>
          <p:cNvSpPr txBox="1">
            <a:spLocks noChangeArrowheads="1"/>
          </p:cNvSpPr>
          <p:nvPr/>
        </p:nvSpPr>
        <p:spPr bwMode="auto">
          <a:xfrm>
            <a:off x="6931365" y="2423678"/>
            <a:ext cx="185659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Mount of Olives</a:t>
            </a:r>
          </a:p>
        </p:txBody>
      </p:sp>
      <p:sp>
        <p:nvSpPr>
          <p:cNvPr id="8" name="Text Box 12"/>
          <p:cNvSpPr txBox="1">
            <a:spLocks noChangeArrowheads="1"/>
          </p:cNvSpPr>
          <p:nvPr/>
        </p:nvSpPr>
        <p:spPr bwMode="auto">
          <a:xfrm>
            <a:off x="4778605" y="2706781"/>
            <a:ext cx="1500732"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algn="ctr">
              <a:defRPr/>
            </a:pPr>
            <a:r>
              <a:rPr lang="en-US" kern="0" dirty="0">
                <a:solidFill>
                  <a:srgbClr val="FFFFFF"/>
                </a:solidFill>
                <a:effectLst>
                  <a:glow rad="76200">
                    <a:srgbClr val="000000">
                      <a:alpha val="60000"/>
                    </a:srgbClr>
                  </a:glow>
                </a:effectLst>
              </a:rPr>
              <a:t>City of David</a:t>
            </a:r>
          </a:p>
        </p:txBody>
      </p:sp>
      <p:sp>
        <p:nvSpPr>
          <p:cNvPr id="9" name="Line 17">
            <a:extLst>
              <a:ext uri="{FF2B5EF4-FFF2-40B4-BE49-F238E27FC236}">
                <a16:creationId xmlns:a16="http://schemas.microsoft.com/office/drawing/2014/main" id="{27951790-2802-46C6-A08A-F775E8ABBEB5}"/>
              </a:ext>
            </a:extLst>
          </p:cNvPr>
          <p:cNvSpPr>
            <a:spLocks noChangeShapeType="1"/>
          </p:cNvSpPr>
          <p:nvPr/>
        </p:nvSpPr>
        <p:spPr bwMode="auto">
          <a:xfrm flipH="1">
            <a:off x="5528971" y="3207173"/>
            <a:ext cx="0" cy="47465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61386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 with lion's legs from Tutankhamun's tomb, tb110500233.jpg"/>
          <p:cNvPicPr>
            <a:picLocks noChangeAspect="1"/>
          </p:cNvPicPr>
          <p:nvPr/>
        </p:nvPicPr>
        <p:blipFill rotWithShape="1">
          <a:blip r:embed="rId3" cstate="print">
            <a:extLst>
              <a:ext uri="{28A0092B-C50C-407E-A947-70E740481C1C}">
                <a14:useLocalDpi xmlns:a14="http://schemas.microsoft.com/office/drawing/2010/main" val="0"/>
              </a:ext>
            </a:extLst>
          </a:blip>
          <a:srcRect b="5149"/>
          <a:stretch/>
        </p:blipFill>
        <p:spPr>
          <a:xfrm>
            <a:off x="5226" y="180278"/>
            <a:ext cx="9133548" cy="6497444"/>
          </a:xfrm>
          <a:prstGeom prst="rect">
            <a:avLst/>
          </a:prstGeom>
        </p:spPr>
      </p:pic>
      <p:sp>
        <p:nvSpPr>
          <p:cNvPr id="2" name="Text Placeholder 1"/>
          <p:cNvSpPr>
            <a:spLocks noGrp="1"/>
          </p:cNvSpPr>
          <p:nvPr>
            <p:ph type="body" sz="quarter" idx="10"/>
          </p:nvPr>
        </p:nvSpPr>
        <p:spPr/>
        <p:txBody>
          <a:bodyPr/>
          <a:lstStyle/>
          <a:p>
            <a:r>
              <a:rPr lang="en-US" dirty="0"/>
              <a:t>Bed with lion’s legs, from the tomb of Tutankhamun, 14th century BC</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It came to pass in the evening, that David arose from his bed</a:t>
            </a:r>
          </a:p>
        </p:txBody>
      </p:sp>
    </p:spTree>
    <p:extLst>
      <p:ext uri="{BB962C8B-B14F-4D97-AF65-F5344CB8AC3E}">
        <p14:creationId xmlns:p14="http://schemas.microsoft.com/office/powerpoint/2010/main" val="14746280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Area of the “Palace of David” in the City of David (from the southeast)</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David arose from his bed and walked around on the roof of the king’s house</a:t>
            </a:r>
          </a:p>
        </p:txBody>
      </p:sp>
      <p:pic>
        <p:nvPicPr>
          <p:cNvPr id="6" name="Picture 5" descr="City of David Area G from southeast, tb0913063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126480"/>
          </a:xfrm>
          <a:prstGeom prst="rect">
            <a:avLst/>
          </a:prstGeom>
        </p:spPr>
      </p:pic>
    </p:spTree>
    <p:extLst>
      <p:ext uri="{BB962C8B-B14F-4D97-AF65-F5344CB8AC3E}">
        <p14:creationId xmlns:p14="http://schemas.microsoft.com/office/powerpoint/2010/main" val="18861965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Area of the “Palace of David” in the City of David (from the southeast)</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David arose from his bed and walked around on the roof of the king’s house</a:t>
            </a:r>
          </a:p>
        </p:txBody>
      </p:sp>
      <p:pic>
        <p:nvPicPr>
          <p:cNvPr id="6" name="Picture 5" descr="City of David Area G from southeast, tb0913063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262"/>
            <a:ext cx="9144000" cy="6126480"/>
          </a:xfrm>
          <a:prstGeom prst="rect">
            <a:avLst/>
          </a:prstGeom>
        </p:spPr>
      </p:pic>
      <p:sp>
        <p:nvSpPr>
          <p:cNvPr id="13" name="Line 7"/>
          <p:cNvSpPr>
            <a:spLocks noChangeShapeType="1"/>
          </p:cNvSpPr>
          <p:nvPr/>
        </p:nvSpPr>
        <p:spPr bwMode="auto">
          <a:xfrm>
            <a:off x="2438400" y="1859542"/>
            <a:ext cx="609600" cy="990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4" name="Text Box 13"/>
          <p:cNvSpPr txBox="1">
            <a:spLocks noChangeArrowheads="1"/>
          </p:cNvSpPr>
          <p:nvPr/>
        </p:nvSpPr>
        <p:spPr bwMode="auto">
          <a:xfrm>
            <a:off x="391878" y="1464028"/>
            <a:ext cx="2730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Stepped Stone Structure</a:t>
            </a:r>
          </a:p>
        </p:txBody>
      </p:sp>
      <p:sp>
        <p:nvSpPr>
          <p:cNvPr id="15" name="Line 7"/>
          <p:cNvSpPr>
            <a:spLocks noChangeShapeType="1"/>
          </p:cNvSpPr>
          <p:nvPr/>
        </p:nvSpPr>
        <p:spPr bwMode="auto">
          <a:xfrm>
            <a:off x="1905000" y="3535942"/>
            <a:ext cx="9144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Text Box 13"/>
          <p:cNvSpPr txBox="1">
            <a:spLocks noChangeArrowheads="1"/>
          </p:cNvSpPr>
          <p:nvPr/>
        </p:nvSpPr>
        <p:spPr bwMode="auto">
          <a:xfrm>
            <a:off x="228600" y="3288232"/>
            <a:ext cx="170038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House of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Ahiel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7" name="Line 7"/>
          <p:cNvSpPr>
            <a:spLocks noChangeShapeType="1"/>
          </p:cNvSpPr>
          <p:nvPr/>
        </p:nvSpPr>
        <p:spPr bwMode="auto">
          <a:xfrm flipH="1">
            <a:off x="4729842" y="1306286"/>
            <a:ext cx="468086" cy="40085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Text Box 13"/>
          <p:cNvSpPr txBox="1">
            <a:spLocks noChangeArrowheads="1"/>
          </p:cNvSpPr>
          <p:nvPr/>
        </p:nvSpPr>
        <p:spPr bwMode="auto">
          <a:xfrm>
            <a:off x="5197928" y="1061254"/>
            <a:ext cx="176763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Palace of David</a:t>
            </a:r>
          </a:p>
        </p:txBody>
      </p:sp>
      <p:sp>
        <p:nvSpPr>
          <p:cNvPr id="5" name="Line 7">
            <a:extLst>
              <a:ext uri="{FF2B5EF4-FFF2-40B4-BE49-F238E27FC236}">
                <a16:creationId xmlns:a16="http://schemas.microsoft.com/office/drawing/2014/main" id="{9A69AF73-23AD-49D2-BD25-1610D59F13E3}"/>
              </a:ext>
            </a:extLst>
          </p:cNvPr>
          <p:cNvSpPr>
            <a:spLocks noChangeShapeType="1"/>
          </p:cNvSpPr>
          <p:nvPr/>
        </p:nvSpPr>
        <p:spPr bwMode="auto">
          <a:xfrm flipV="1">
            <a:off x="8127969" y="1158483"/>
            <a:ext cx="812769" cy="40085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7" name="Text Box 13">
            <a:extLst>
              <a:ext uri="{FF2B5EF4-FFF2-40B4-BE49-F238E27FC236}">
                <a16:creationId xmlns:a16="http://schemas.microsoft.com/office/drawing/2014/main" id="{A3C38E88-AE3B-4258-9343-D39BD01D05DE}"/>
              </a:ext>
            </a:extLst>
          </p:cNvPr>
          <p:cNvSpPr txBox="1">
            <a:spLocks noChangeArrowheads="1"/>
          </p:cNvSpPr>
          <p:nvPr/>
        </p:nvSpPr>
        <p:spPr bwMode="auto">
          <a:xfrm>
            <a:off x="7207571" y="1551632"/>
            <a:ext cx="173316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Temple Mount</a:t>
            </a:r>
          </a:p>
        </p:txBody>
      </p:sp>
    </p:spTree>
    <p:extLst>
      <p:ext uri="{BB962C8B-B14F-4D97-AF65-F5344CB8AC3E}">
        <p14:creationId xmlns:p14="http://schemas.microsoft.com/office/powerpoint/2010/main" val="6601607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ezer Calendar, 10th c BC, tb041705445 bl.jpg"/>
          <p:cNvPicPr>
            <a:picLocks noChangeAspect="1"/>
          </p:cNvPicPr>
          <p:nvPr/>
        </p:nvPicPr>
        <p:blipFill rotWithShape="1">
          <a:blip r:embed="rId3" cstate="print">
            <a:extLst>
              <a:ext uri="{28A0092B-C50C-407E-A947-70E740481C1C}">
                <a14:useLocalDpi xmlns:a14="http://schemas.microsoft.com/office/drawing/2010/main" val="0"/>
              </a:ext>
            </a:extLst>
          </a:blip>
          <a:srcRect l="7131"/>
          <a:stretch/>
        </p:blipFill>
        <p:spPr>
          <a:xfrm>
            <a:off x="0" y="0"/>
            <a:ext cx="5209794" cy="6858000"/>
          </a:xfrm>
          <a:prstGeom prst="rect">
            <a:avLst/>
          </a:prstGeom>
        </p:spPr>
      </p:pic>
      <p:sp>
        <p:nvSpPr>
          <p:cNvPr id="9" name="Rectangle 8"/>
          <p:cNvSpPr/>
          <p:nvPr/>
        </p:nvSpPr>
        <p:spPr>
          <a:xfrm>
            <a:off x="4267200" y="1531888"/>
            <a:ext cx="4572000" cy="3385542"/>
          </a:xfrm>
          <a:prstGeom prst="rect">
            <a:avLst/>
          </a:prstGeom>
        </p:spPr>
        <p:txBody>
          <a:bodyPr>
            <a:spAutoFit/>
          </a:bodyPr>
          <a:lstStyle/>
          <a:p>
            <a:pPr>
              <a:spcBef>
                <a:spcPts val="1200"/>
              </a:spcBef>
            </a:pPr>
            <a:r>
              <a:rPr lang="en-US" dirty="0">
                <a:solidFill>
                  <a:srgbClr val="FEFFFF"/>
                </a:solidFill>
              </a:rPr>
              <a:t>Two months gathering (September, October) </a:t>
            </a:r>
          </a:p>
          <a:p>
            <a:pPr>
              <a:spcBef>
                <a:spcPts val="1200"/>
              </a:spcBef>
            </a:pPr>
            <a:r>
              <a:rPr lang="en-US" dirty="0">
                <a:solidFill>
                  <a:srgbClr val="FEFFFF"/>
                </a:solidFill>
              </a:rPr>
              <a:t>Two months planting (November, December) </a:t>
            </a:r>
          </a:p>
          <a:p>
            <a:pPr>
              <a:spcBef>
                <a:spcPts val="1200"/>
              </a:spcBef>
            </a:pPr>
            <a:r>
              <a:rPr lang="en-US" dirty="0">
                <a:solidFill>
                  <a:srgbClr val="FEFFFF"/>
                </a:solidFill>
              </a:rPr>
              <a:t>Two months late sowing (January, February) </a:t>
            </a:r>
          </a:p>
          <a:p>
            <a:pPr>
              <a:spcBef>
                <a:spcPts val="1200"/>
              </a:spcBef>
            </a:pPr>
            <a:r>
              <a:rPr lang="en-US" dirty="0">
                <a:solidFill>
                  <a:srgbClr val="92D050"/>
                </a:solidFill>
              </a:rPr>
              <a:t>One month cutting flax (March) </a:t>
            </a:r>
          </a:p>
          <a:p>
            <a:pPr>
              <a:spcBef>
                <a:spcPts val="1200"/>
              </a:spcBef>
            </a:pPr>
            <a:r>
              <a:rPr lang="en-US" dirty="0">
                <a:solidFill>
                  <a:srgbClr val="92D050"/>
                </a:solidFill>
              </a:rPr>
              <a:t>One month reaping barley (April) </a:t>
            </a:r>
          </a:p>
          <a:p>
            <a:pPr>
              <a:spcBef>
                <a:spcPts val="1200"/>
              </a:spcBef>
            </a:pPr>
            <a:r>
              <a:rPr lang="en-US" dirty="0">
                <a:solidFill>
                  <a:srgbClr val="FEFFFF"/>
                </a:solidFill>
              </a:rPr>
              <a:t>One month reaping and measuring grain (May) </a:t>
            </a:r>
          </a:p>
          <a:p>
            <a:pPr>
              <a:spcBef>
                <a:spcPts val="1200"/>
              </a:spcBef>
            </a:pPr>
            <a:r>
              <a:rPr lang="en-US" dirty="0">
                <a:solidFill>
                  <a:srgbClr val="FEFFFF"/>
                </a:solidFill>
              </a:rPr>
              <a:t>Two months pruning (June, July) </a:t>
            </a:r>
          </a:p>
          <a:p>
            <a:pPr>
              <a:spcBef>
                <a:spcPts val="1200"/>
              </a:spcBef>
            </a:pPr>
            <a:r>
              <a:rPr lang="en-US" dirty="0">
                <a:solidFill>
                  <a:srgbClr val="FEFFFF"/>
                </a:solidFill>
              </a:rPr>
              <a:t>One month summer fruit (August) </a:t>
            </a:r>
          </a:p>
        </p:txBody>
      </p:sp>
      <p:sp>
        <p:nvSpPr>
          <p:cNvPr id="2" name="Text Placeholder 1"/>
          <p:cNvSpPr>
            <a:spLocks noGrp="1"/>
          </p:cNvSpPr>
          <p:nvPr>
            <p:ph type="body" sz="quarter" idx="10"/>
          </p:nvPr>
        </p:nvSpPr>
        <p:spPr/>
        <p:txBody>
          <a:bodyPr/>
          <a:lstStyle/>
          <a:p>
            <a:r>
              <a:rPr lang="en-US" dirty="0"/>
              <a:t>Gezer Calendar, 10th century BC</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In the spring of the year, the time when kings go out to war</a:t>
            </a:r>
          </a:p>
        </p:txBody>
      </p:sp>
    </p:spTree>
    <p:extLst>
      <p:ext uri="{BB962C8B-B14F-4D97-AF65-F5344CB8AC3E}">
        <p14:creationId xmlns:p14="http://schemas.microsoft.com/office/powerpoint/2010/main" val="8492605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Stepped Stone Structure and the area of the “Palace of David” in Jerusalem</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David arose from his bed and walked around on the roof of the king’s house</a:t>
            </a:r>
          </a:p>
        </p:txBody>
      </p:sp>
      <p:pic>
        <p:nvPicPr>
          <p:cNvPr id="6" name="Picture 5" descr="City of David Area G, Stepped Stone Structure and Palace of David, tb05190776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3009219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Stepped Stone Structure near the “Palace of David” in the City of David</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David arose from his bed and walked around on the roof of the king’s house</a:t>
            </a:r>
          </a:p>
        </p:txBody>
      </p:sp>
      <p:pic>
        <p:nvPicPr>
          <p:cNvPr id="7" name="Picture 6" descr="City of David, Palace of David excavation area, tb102306085.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8247"/>
            <a:ext cx="9144000" cy="6121506"/>
          </a:xfrm>
          <a:prstGeom prst="rect">
            <a:avLst/>
          </a:prstGeom>
        </p:spPr>
      </p:pic>
    </p:spTree>
    <p:extLst>
      <p:ext uri="{BB962C8B-B14F-4D97-AF65-F5344CB8AC3E}">
        <p14:creationId xmlns:p14="http://schemas.microsoft.com/office/powerpoint/2010/main" val="753358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Excavations at the “Palace of David” in the City of David, with </a:t>
            </a:r>
            <a:r>
              <a:rPr lang="en-US" dirty="0" err="1"/>
              <a:t>Eilat</a:t>
            </a:r>
            <a:r>
              <a:rPr lang="en-US" dirty="0"/>
              <a:t> Mazar</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David arose from his bed and walked around on the roof of the king’s house</a:t>
            </a:r>
          </a:p>
        </p:txBody>
      </p:sp>
      <p:pic>
        <p:nvPicPr>
          <p:cNvPr id="5" name="Picture 4" descr="City of David, Palace of David excavations with Eilat Mazar, tb10230609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206658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Large Stone Structure in the “Palace of David” excavations in the City of David</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David arose from his bed and walked around on the roof of the king’s house</a:t>
            </a:r>
          </a:p>
        </p:txBody>
      </p:sp>
      <p:pic>
        <p:nvPicPr>
          <p:cNvPr id="6" name="Picture 5" descr="City of David, Palace of David area, large stone wall, tb10230618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350694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Large Stone Structure in the “Palace of David” excavations in the City of David</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David arose from his bed and walked around on the roof of the king’s house</a:t>
            </a:r>
          </a:p>
        </p:txBody>
      </p:sp>
      <p:pic>
        <p:nvPicPr>
          <p:cNvPr id="5" name="Picture 4" descr="City of David, Palace of David area, large stone wall, tb10230617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063162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food, sitting, window&#10;&#10;Description automatically generated">
            <a:extLst>
              <a:ext uri="{FF2B5EF4-FFF2-40B4-BE49-F238E27FC236}">
                <a16:creationId xmlns:a16="http://schemas.microsoft.com/office/drawing/2014/main" id="{15D2C7D7-B663-4FA6-B46E-36D72641FCCD}"/>
              </a:ext>
            </a:extLst>
          </p:cNvPr>
          <p:cNvPicPr>
            <a:picLocks noChangeAspect="1"/>
          </p:cNvPicPr>
          <p:nvPr/>
        </p:nvPicPr>
        <p:blipFill rotWithShape="1">
          <a:blip r:embed="rId3">
            <a:extLst>
              <a:ext uri="{28A0092B-C50C-407E-A947-70E740481C1C}">
                <a14:useLocalDpi xmlns:a14="http://schemas.microsoft.com/office/drawing/2010/main" val="0"/>
              </a:ext>
            </a:extLst>
          </a:blip>
          <a:srcRect b="446"/>
          <a:stretch/>
        </p:blipFill>
        <p:spPr>
          <a:xfrm>
            <a:off x="-4199" y="-1"/>
            <a:ext cx="9148199" cy="6858001"/>
          </a:xfrm>
          <a:prstGeom prst="rect">
            <a:avLst/>
          </a:prstGeom>
        </p:spPr>
      </p:pic>
      <p:sp>
        <p:nvSpPr>
          <p:cNvPr id="3" name="Text Placeholder 2"/>
          <p:cNvSpPr>
            <a:spLocks noGrp="1"/>
          </p:cNvSpPr>
          <p:nvPr>
            <p:ph type="body" sz="quarter" idx="10"/>
          </p:nvPr>
        </p:nvSpPr>
        <p:spPr/>
        <p:txBody>
          <a:bodyPr/>
          <a:lstStyle/>
          <a:p>
            <a:r>
              <a:rPr lang="en-US" i="1" dirty="0"/>
              <a:t>David Sees Bath-Sheba Bathing</a:t>
            </a:r>
            <a:r>
              <a:rPr lang="en-US" dirty="0"/>
              <a:t>, by James Tissot and Louis de Parys, circa 1898</a:t>
            </a:r>
          </a:p>
        </p:txBody>
      </p:sp>
      <p:sp>
        <p:nvSpPr>
          <p:cNvPr id="4" name="Text Placeholder 3"/>
          <p:cNvSpPr>
            <a:spLocks noGrp="1"/>
          </p:cNvSpPr>
          <p:nvPr>
            <p:ph type="body" sz="quarter" idx="12"/>
          </p:nvPr>
        </p:nvSpPr>
        <p:spPr/>
        <p:txBody>
          <a:bodyPr/>
          <a:lstStyle/>
          <a:p>
            <a:r>
              <a:rPr lang="en-US" dirty="0"/>
              <a:t>11:2</a:t>
            </a:r>
          </a:p>
        </p:txBody>
      </p:sp>
      <p:sp>
        <p:nvSpPr>
          <p:cNvPr id="2" name="Title 1"/>
          <p:cNvSpPr>
            <a:spLocks noGrp="1"/>
          </p:cNvSpPr>
          <p:nvPr>
            <p:ph type="title"/>
          </p:nvPr>
        </p:nvSpPr>
        <p:spPr/>
        <p:txBody>
          <a:bodyPr/>
          <a:lstStyle/>
          <a:p>
            <a:r>
              <a:rPr lang="en-US" dirty="0"/>
              <a:t>He walked around on the roof of the king’s house, and from the roof he saw a woman bathing</a:t>
            </a:r>
          </a:p>
        </p:txBody>
      </p:sp>
    </p:spTree>
    <p:extLst>
      <p:ext uri="{BB962C8B-B14F-4D97-AF65-F5344CB8AC3E}">
        <p14:creationId xmlns:p14="http://schemas.microsoft.com/office/powerpoint/2010/main" val="11423044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FA7312F-3254-45DC-8D5C-0C35E390F5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1483"/>
            <a:ext cx="9144000" cy="5995035"/>
          </a:xfrm>
          <a:prstGeom prst="rect">
            <a:avLst/>
          </a:prstGeom>
        </p:spPr>
      </p:pic>
      <p:sp>
        <p:nvSpPr>
          <p:cNvPr id="2" name="Text Placeholder 1"/>
          <p:cNvSpPr>
            <a:spLocks noGrp="1"/>
          </p:cNvSpPr>
          <p:nvPr>
            <p:ph type="body" sz="quarter" idx="10"/>
          </p:nvPr>
        </p:nvSpPr>
        <p:spPr/>
        <p:txBody>
          <a:bodyPr/>
          <a:lstStyle/>
          <a:p>
            <a:r>
              <a:rPr lang="en-US" dirty="0"/>
              <a:t>The City of David and the village of Silwan (from the south)</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He walked around on the roof of the king’s house, and from the roof he saw a woman bathing</a:t>
            </a:r>
          </a:p>
        </p:txBody>
      </p:sp>
    </p:spTree>
    <p:extLst>
      <p:ext uri="{BB962C8B-B14F-4D97-AF65-F5344CB8AC3E}">
        <p14:creationId xmlns:p14="http://schemas.microsoft.com/office/powerpoint/2010/main" val="2612681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FA7312F-3254-45DC-8D5C-0C35E390F5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1483"/>
            <a:ext cx="9144000" cy="5995035"/>
          </a:xfrm>
          <a:prstGeom prst="rect">
            <a:avLst/>
          </a:prstGeom>
        </p:spPr>
      </p:pic>
      <p:sp>
        <p:nvSpPr>
          <p:cNvPr id="2" name="Text Placeholder 1"/>
          <p:cNvSpPr>
            <a:spLocks noGrp="1"/>
          </p:cNvSpPr>
          <p:nvPr>
            <p:ph type="body" sz="quarter" idx="10"/>
          </p:nvPr>
        </p:nvSpPr>
        <p:spPr/>
        <p:txBody>
          <a:bodyPr/>
          <a:lstStyle/>
          <a:p>
            <a:r>
              <a:rPr lang="en-US" dirty="0"/>
              <a:t>The City of David and the village of Silwan (from the south)</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He walked around on the roof of the king’s house, and from the roof he saw a woman bathing</a:t>
            </a:r>
          </a:p>
        </p:txBody>
      </p:sp>
      <p:sp>
        <p:nvSpPr>
          <p:cNvPr id="5" name="Text Box 6">
            <a:extLst>
              <a:ext uri="{FF2B5EF4-FFF2-40B4-BE49-F238E27FC236}">
                <a16:creationId xmlns:a16="http://schemas.microsoft.com/office/drawing/2014/main" id="{AAFFF3BA-C273-4074-9F84-A7D563A17070}"/>
              </a:ext>
            </a:extLst>
          </p:cNvPr>
          <p:cNvSpPr txBox="1">
            <a:spLocks noChangeArrowheads="1"/>
          </p:cNvSpPr>
          <p:nvPr/>
        </p:nvSpPr>
        <p:spPr bwMode="auto">
          <a:xfrm>
            <a:off x="1985966" y="3028890"/>
            <a:ext cx="853119" cy="707886"/>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City of</a:t>
            </a:r>
            <a:br>
              <a:rPr lang="en-US" dirty="0"/>
            </a:br>
            <a:r>
              <a:rPr lang="en-US" dirty="0"/>
              <a:t>David</a:t>
            </a:r>
          </a:p>
        </p:txBody>
      </p:sp>
      <p:sp>
        <p:nvSpPr>
          <p:cNvPr id="8" name="Text Box 6">
            <a:extLst>
              <a:ext uri="{FF2B5EF4-FFF2-40B4-BE49-F238E27FC236}">
                <a16:creationId xmlns:a16="http://schemas.microsoft.com/office/drawing/2014/main" id="{4733CE1A-DFB2-43E6-91B5-EACC6AC6760D}"/>
              </a:ext>
            </a:extLst>
          </p:cNvPr>
          <p:cNvSpPr txBox="1">
            <a:spLocks noChangeArrowheads="1"/>
          </p:cNvSpPr>
          <p:nvPr/>
        </p:nvSpPr>
        <p:spPr bwMode="auto">
          <a:xfrm>
            <a:off x="5730337" y="3028890"/>
            <a:ext cx="1149161" cy="707886"/>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Village of</a:t>
            </a:r>
            <a:br>
              <a:rPr lang="en-US" dirty="0"/>
            </a:br>
            <a:r>
              <a:rPr lang="en-US" dirty="0"/>
              <a:t>Silwan</a:t>
            </a:r>
          </a:p>
        </p:txBody>
      </p:sp>
    </p:spTree>
    <p:extLst>
      <p:ext uri="{BB962C8B-B14F-4D97-AF65-F5344CB8AC3E}">
        <p14:creationId xmlns:p14="http://schemas.microsoft.com/office/powerpoint/2010/main" val="20036958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315189-C409-43C7-A983-15B796A24F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0023"/>
            <a:ext cx="9144000" cy="6497955"/>
          </a:xfrm>
          <a:prstGeom prst="rect">
            <a:avLst/>
          </a:prstGeom>
        </p:spPr>
      </p:pic>
      <p:sp>
        <p:nvSpPr>
          <p:cNvPr id="2" name="Text Placeholder 1"/>
          <p:cNvSpPr>
            <a:spLocks noGrp="1"/>
          </p:cNvSpPr>
          <p:nvPr>
            <p:ph type="body" sz="quarter" idx="10"/>
          </p:nvPr>
        </p:nvSpPr>
        <p:spPr/>
        <p:txBody>
          <a:bodyPr/>
          <a:lstStyle/>
          <a:p>
            <a:r>
              <a:rPr lang="en-US" dirty="0"/>
              <a:t>The village of Silwan (from the west)</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He walked around on the roof of the king’s house, and from the roof he saw a woman bathing</a:t>
            </a:r>
          </a:p>
        </p:txBody>
      </p:sp>
    </p:spTree>
    <p:extLst>
      <p:ext uri="{BB962C8B-B14F-4D97-AF65-F5344CB8AC3E}">
        <p14:creationId xmlns:p14="http://schemas.microsoft.com/office/powerpoint/2010/main" val="8621829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8E852C-0322-43B2-8F26-622C48DAA8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163" y="0"/>
            <a:ext cx="8827675" cy="6858000"/>
          </a:xfrm>
          <a:prstGeom prst="rect">
            <a:avLst/>
          </a:prstGeom>
        </p:spPr>
      </p:pic>
      <p:sp>
        <p:nvSpPr>
          <p:cNvPr id="2" name="Text Placeholder 1"/>
          <p:cNvSpPr>
            <a:spLocks noGrp="1"/>
          </p:cNvSpPr>
          <p:nvPr>
            <p:ph type="body" sz="quarter" idx="10"/>
          </p:nvPr>
        </p:nvSpPr>
        <p:spPr/>
        <p:txBody>
          <a:bodyPr/>
          <a:lstStyle/>
          <a:p>
            <a:r>
              <a:rPr lang="en-US" dirty="0"/>
              <a:t>The village of Silwan (from the northwest)</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He walked around on the roof of the king’s house, and from the roof he saw a woman bathing</a:t>
            </a:r>
          </a:p>
        </p:txBody>
      </p:sp>
    </p:spTree>
    <p:extLst>
      <p:ext uri="{BB962C8B-B14F-4D97-AF65-F5344CB8AC3E}">
        <p14:creationId xmlns:p14="http://schemas.microsoft.com/office/powerpoint/2010/main" val="562003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bylonian Chronicle, 605-596.jpg"/>
          <p:cNvPicPr>
            <a:picLocks noChangeAspect="1"/>
          </p:cNvPicPr>
          <p:nvPr/>
        </p:nvPicPr>
        <p:blipFill rotWithShape="1">
          <a:blip r:embed="rId3" cstate="print">
            <a:extLst>
              <a:ext uri="{28A0092B-C50C-407E-A947-70E740481C1C}">
                <a14:useLocalDpi xmlns:a14="http://schemas.microsoft.com/office/drawing/2010/main" val="0"/>
              </a:ext>
            </a:extLst>
          </a:blip>
          <a:srcRect b="5934"/>
          <a:stretch/>
        </p:blipFill>
        <p:spPr>
          <a:xfrm>
            <a:off x="1447800" y="241580"/>
            <a:ext cx="6248400" cy="6374840"/>
          </a:xfrm>
          <a:prstGeom prst="rect">
            <a:avLst/>
          </a:prstGeom>
        </p:spPr>
      </p:pic>
      <p:sp>
        <p:nvSpPr>
          <p:cNvPr id="2" name="Text Placeholder 1"/>
          <p:cNvSpPr>
            <a:spLocks noGrp="1"/>
          </p:cNvSpPr>
          <p:nvPr>
            <p:ph type="body" sz="quarter" idx="10"/>
          </p:nvPr>
        </p:nvSpPr>
        <p:spPr/>
        <p:txBody>
          <a:bodyPr/>
          <a:lstStyle/>
          <a:p>
            <a:r>
              <a:rPr lang="en-US" dirty="0"/>
              <a:t>Babylonian Chronicle mentioning the war against Jerusalem, 605–595 BC</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In the spring of the year, the time when kings go out to war</a:t>
            </a:r>
          </a:p>
        </p:txBody>
      </p:sp>
    </p:spTree>
    <p:extLst>
      <p:ext uri="{BB962C8B-B14F-4D97-AF65-F5344CB8AC3E}">
        <p14:creationId xmlns:p14="http://schemas.microsoft.com/office/powerpoint/2010/main" val="2389426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1AB8DA2-B987-4846-BF04-F70EC317D8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The village of Silwan (from the northwest)</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He walked around on the roof of the king’s house, and from the roof he saw a woman bathing</a:t>
            </a:r>
          </a:p>
        </p:txBody>
      </p:sp>
    </p:spTree>
    <p:extLst>
      <p:ext uri="{BB962C8B-B14F-4D97-AF65-F5344CB8AC3E}">
        <p14:creationId xmlns:p14="http://schemas.microsoft.com/office/powerpoint/2010/main" val="35877826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C67CBCE-C78D-4DF0-AFC0-703D93B983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The village of Silwan as seen from the City of David (from the west)</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He walked around on the roof of the king’s house, and from the roof he saw a woman bathing</a:t>
            </a:r>
          </a:p>
        </p:txBody>
      </p:sp>
    </p:spTree>
    <p:extLst>
      <p:ext uri="{BB962C8B-B14F-4D97-AF65-F5344CB8AC3E}">
        <p14:creationId xmlns:p14="http://schemas.microsoft.com/office/powerpoint/2010/main" val="4119672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2 HVHL\49 American Colony Matson additional\Matson15k1\People\Woman of Ramallah, beautiful dress, 1939, mat19638.jpg"/>
          <p:cNvPicPr>
            <a:picLocks noChangeAspect="1" noChangeArrowheads="1"/>
          </p:cNvPicPr>
          <p:nvPr/>
        </p:nvPicPr>
        <p:blipFill rotWithShape="1">
          <a:blip r:embed="rId3">
            <a:extLst>
              <a:ext uri="{28A0092B-C50C-407E-A947-70E740481C1C}">
                <a14:useLocalDpi xmlns:a14="http://schemas.microsoft.com/office/drawing/2010/main" val="0"/>
              </a:ext>
            </a:extLst>
          </a:blip>
          <a:srcRect b="14286"/>
          <a:stretch/>
        </p:blipFill>
        <p:spPr bwMode="auto">
          <a:xfrm>
            <a:off x="1807766" y="0"/>
            <a:ext cx="552846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Woman of Ramallah with a beautiful dress</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And the woman was very beautiful to look upon</a:t>
            </a:r>
          </a:p>
        </p:txBody>
      </p:sp>
    </p:spTree>
    <p:extLst>
      <p:ext uri="{BB962C8B-B14F-4D97-AF65-F5344CB8AC3E}">
        <p14:creationId xmlns:p14="http://schemas.microsoft.com/office/powerpoint/2010/main" val="40164938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upload.wikimedia.org/wikipedia/commons/thumb/4/46/Portrait_head_of_Nefertiti_one_of_her_daughters_03.jpg/768px-Portrait_head_of_Nefertiti_one_of_her_daughters_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6830" y="369332"/>
            <a:ext cx="615034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Quartzite statue head of Queen Nefertiti or Merit-Aten, from Amarna, 14th century BC</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And the woman was very beautiful to look upon</a:t>
            </a:r>
          </a:p>
        </p:txBody>
      </p:sp>
    </p:spTree>
    <p:extLst>
      <p:ext uri="{BB962C8B-B14F-4D97-AF65-F5344CB8AC3E}">
        <p14:creationId xmlns:p14="http://schemas.microsoft.com/office/powerpoint/2010/main" val="5651549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descr="https://upload.wikimedia.org/wikipedia/commons/thumb/c/ce/Portrait_head_of_Nefertiti_one_of_her_daughters_07.jpg/1024px-Portrait_head_of_Nefertiti_one_of_her_daughters_07.jpg"/>
          <p:cNvPicPr>
            <a:picLocks noChangeAspect="1" noChangeArrowheads="1"/>
          </p:cNvPicPr>
          <p:nvPr/>
        </p:nvPicPr>
        <p:blipFill rotWithShape="1">
          <a:blip r:embed="rId3">
            <a:extLst>
              <a:ext uri="{28A0092B-C50C-407E-A947-70E740481C1C}">
                <a14:useLocalDpi xmlns:a14="http://schemas.microsoft.com/office/drawing/2010/main" val="0"/>
              </a:ext>
            </a:extLst>
          </a:blip>
          <a:srcRect r="835"/>
          <a:stretch/>
        </p:blipFill>
        <p:spPr bwMode="auto">
          <a:xfrm>
            <a:off x="1"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Quartzite statue head of Queen Nefertiti or Merit-Aten, from Amarna, 14th century BC</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And the woman was very beautiful to look upon</a:t>
            </a:r>
          </a:p>
        </p:txBody>
      </p:sp>
    </p:spTree>
    <p:extLst>
      <p:ext uri="{BB962C8B-B14F-4D97-AF65-F5344CB8AC3E}">
        <p14:creationId xmlns:p14="http://schemas.microsoft.com/office/powerpoint/2010/main" val="28210361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2160536" y="369331"/>
            <a:ext cx="4804908" cy="615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Plaster model of Queen Nefertiti, from Amarna, 14th century BC</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And the woman was very beautiful to look upon</a:t>
            </a:r>
          </a:p>
        </p:txBody>
      </p:sp>
    </p:spTree>
    <p:extLst>
      <p:ext uri="{BB962C8B-B14F-4D97-AF65-F5344CB8AC3E}">
        <p14:creationId xmlns:p14="http://schemas.microsoft.com/office/powerpoint/2010/main" val="14857537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“Bathsheba Street” sign in Jerusalem</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Is not this Bathsheba, the daughter of </a:t>
            </a:r>
            <a:r>
              <a:rPr lang="en-US" dirty="0" err="1"/>
              <a:t>Eliam</a:t>
            </a:r>
            <a:r>
              <a:rPr lang="en-US" dirty="0"/>
              <a:t>, the wife of Uriah the Hittite?</a:t>
            </a:r>
          </a:p>
        </p:txBody>
      </p:sp>
      <p:pic>
        <p:nvPicPr>
          <p:cNvPr id="5" name="Picture 4" descr="Bathsheba street sign in Jerusalem, tb072404841.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Effect>
                      <a14:brightnessContrast bright="10000"/>
                    </a14:imgEffect>
                  </a14:imgLayer>
                </a14:imgProps>
              </a:ex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2782881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Seal inscribed “Uriah son of Neriah,” Iron II period (10th–7th centuries BC)</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Is not this Bathsheba, the daughter of </a:t>
            </a:r>
            <a:r>
              <a:rPr lang="en-US" dirty="0" err="1"/>
              <a:t>Eliam</a:t>
            </a:r>
            <a:r>
              <a:rPr lang="en-US" dirty="0"/>
              <a:t>, the wife of Uriah the Hittite?</a:t>
            </a:r>
          </a:p>
        </p:txBody>
      </p:sp>
      <p:pic>
        <p:nvPicPr>
          <p:cNvPr id="6" name="Picture 5">
            <a:extLst>
              <a:ext uri="{FF2B5EF4-FFF2-40B4-BE49-F238E27FC236}">
                <a16:creationId xmlns:a16="http://schemas.microsoft.com/office/drawing/2014/main" id="{79AF6BFD-374F-4476-8C2B-9BC11EB74D05}"/>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l="1927" r="2197"/>
          <a:stretch/>
        </p:blipFill>
        <p:spPr>
          <a:xfrm>
            <a:off x="-1" y="369332"/>
            <a:ext cx="9144001" cy="6150340"/>
          </a:xfrm>
          <a:prstGeom prst="rect">
            <a:avLst/>
          </a:prstGeom>
        </p:spPr>
      </p:pic>
    </p:spTree>
    <p:extLst>
      <p:ext uri="{BB962C8B-B14F-4D97-AF65-F5344CB8AC3E}">
        <p14:creationId xmlns:p14="http://schemas.microsoft.com/office/powerpoint/2010/main" val="30054233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332"/>
            <a:ext cx="9144000" cy="615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Seal inscribed “Uriah son of Neriah,” Iron II period (10th–7th centuries BC)</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Is not this Bathsheba, the daughter of </a:t>
            </a:r>
            <a:r>
              <a:rPr lang="en-US" dirty="0" err="1"/>
              <a:t>Eliam</a:t>
            </a:r>
            <a:r>
              <a:rPr lang="en-US" dirty="0"/>
              <a:t>, the wife of Uriah the Hittite?</a:t>
            </a:r>
          </a:p>
        </p:txBody>
      </p:sp>
    </p:spTree>
    <p:extLst>
      <p:ext uri="{BB962C8B-B14F-4D97-AF65-F5344CB8AC3E}">
        <p14:creationId xmlns:p14="http://schemas.microsoft.com/office/powerpoint/2010/main" val="36853512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0" y="369332"/>
            <a:ext cx="9144000" cy="6150340"/>
            <a:chOff x="0" y="369332"/>
            <a:chExt cx="9144000" cy="6150340"/>
          </a:xfrm>
        </p:grpSpPr>
        <p:pic>
          <p:nvPicPr>
            <p:cNvPr id="6" name="Picture 5">
              <a:extLst>
                <a:ext uri="{FF2B5EF4-FFF2-40B4-BE49-F238E27FC236}">
                  <a16:creationId xmlns:a16="http://schemas.microsoft.com/office/drawing/2014/main" id="{79AF6BFD-374F-4476-8C2B-9BC11EB74D05}"/>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l="1927" r="2197"/>
            <a:stretch/>
          </p:blipFill>
          <p:spPr>
            <a:xfrm flipH="1">
              <a:off x="0" y="369332"/>
              <a:ext cx="9144000" cy="6150340"/>
            </a:xfrm>
            <a:prstGeom prst="rect">
              <a:avLst/>
            </a:prstGeom>
          </p:spPr>
        </p:pic>
        <p:sp>
          <p:nvSpPr>
            <p:cNvPr id="5" name="Freeform 4"/>
            <p:cNvSpPr/>
            <p:nvPr/>
          </p:nvSpPr>
          <p:spPr>
            <a:xfrm>
              <a:off x="5003799" y="2614612"/>
              <a:ext cx="211931" cy="225022"/>
            </a:xfrm>
            <a:custGeom>
              <a:avLst/>
              <a:gdLst>
                <a:gd name="connsiteX0" fmla="*/ 228600 w 228600"/>
                <a:gd name="connsiteY0" fmla="*/ 0 h 260350"/>
                <a:gd name="connsiteX1" fmla="*/ 0 w 228600"/>
                <a:gd name="connsiteY1" fmla="*/ 203200 h 260350"/>
                <a:gd name="connsiteX2" fmla="*/ 139700 w 228600"/>
                <a:gd name="connsiteY2" fmla="*/ 260350 h 260350"/>
                <a:gd name="connsiteX0" fmla="*/ 228600 w 228600"/>
                <a:gd name="connsiteY0" fmla="*/ 0 h 248443"/>
                <a:gd name="connsiteX1" fmla="*/ 0 w 228600"/>
                <a:gd name="connsiteY1" fmla="*/ 203200 h 248443"/>
                <a:gd name="connsiteX2" fmla="*/ 151607 w 228600"/>
                <a:gd name="connsiteY2" fmla="*/ 248443 h 248443"/>
                <a:gd name="connsiteX0" fmla="*/ 228600 w 228600"/>
                <a:gd name="connsiteY0" fmla="*/ 0 h 248761"/>
                <a:gd name="connsiteX1" fmla="*/ 0 w 228600"/>
                <a:gd name="connsiteY1" fmla="*/ 203200 h 248761"/>
                <a:gd name="connsiteX2" fmla="*/ 151607 w 228600"/>
                <a:gd name="connsiteY2" fmla="*/ 248443 h 248761"/>
                <a:gd name="connsiteX0" fmla="*/ 228600 w 228600"/>
                <a:gd name="connsiteY0" fmla="*/ 0 h 248834"/>
                <a:gd name="connsiteX1" fmla="*/ 0 w 228600"/>
                <a:gd name="connsiteY1" fmla="*/ 203200 h 248834"/>
                <a:gd name="connsiteX2" fmla="*/ 151607 w 228600"/>
                <a:gd name="connsiteY2" fmla="*/ 248443 h 248834"/>
                <a:gd name="connsiteX0" fmla="*/ 221456 w 221456"/>
                <a:gd name="connsiteY0" fmla="*/ 0 h 215497"/>
                <a:gd name="connsiteX1" fmla="*/ 0 w 221456"/>
                <a:gd name="connsiteY1" fmla="*/ 169863 h 215497"/>
                <a:gd name="connsiteX2" fmla="*/ 151607 w 221456"/>
                <a:gd name="connsiteY2" fmla="*/ 215106 h 215497"/>
                <a:gd name="connsiteX0" fmla="*/ 211931 w 211931"/>
                <a:gd name="connsiteY0" fmla="*/ 0 h 225022"/>
                <a:gd name="connsiteX1" fmla="*/ 0 w 211931"/>
                <a:gd name="connsiteY1" fmla="*/ 179388 h 225022"/>
                <a:gd name="connsiteX2" fmla="*/ 151607 w 211931"/>
                <a:gd name="connsiteY2" fmla="*/ 224631 h 225022"/>
                <a:gd name="connsiteX0" fmla="*/ 211931 w 211931"/>
                <a:gd name="connsiteY0" fmla="*/ 0 h 225022"/>
                <a:gd name="connsiteX1" fmla="*/ 0 w 211931"/>
                <a:gd name="connsiteY1" fmla="*/ 179388 h 225022"/>
                <a:gd name="connsiteX2" fmla="*/ 151607 w 211931"/>
                <a:gd name="connsiteY2" fmla="*/ 224631 h 225022"/>
                <a:gd name="connsiteX0" fmla="*/ 211931 w 211931"/>
                <a:gd name="connsiteY0" fmla="*/ 0 h 225022"/>
                <a:gd name="connsiteX1" fmla="*/ 0 w 211931"/>
                <a:gd name="connsiteY1" fmla="*/ 179388 h 225022"/>
                <a:gd name="connsiteX2" fmla="*/ 151607 w 211931"/>
                <a:gd name="connsiteY2" fmla="*/ 224631 h 225022"/>
              </a:gdLst>
              <a:ahLst/>
              <a:cxnLst>
                <a:cxn ang="0">
                  <a:pos x="connsiteX0" y="connsiteY0"/>
                </a:cxn>
                <a:cxn ang="0">
                  <a:pos x="connsiteX1" y="connsiteY1"/>
                </a:cxn>
                <a:cxn ang="0">
                  <a:pos x="connsiteX2" y="connsiteY2"/>
                </a:cxn>
              </a:cxnLst>
              <a:rect l="l" t="t" r="r" b="b"/>
              <a:pathLst>
                <a:path w="211931" h="225022">
                  <a:moveTo>
                    <a:pt x="211931" y="0"/>
                  </a:moveTo>
                  <a:cubicBezTo>
                    <a:pt x="131762" y="38364"/>
                    <a:pt x="58738" y="107686"/>
                    <a:pt x="0" y="179388"/>
                  </a:cubicBezTo>
                  <a:cubicBezTo>
                    <a:pt x="2911" y="201613"/>
                    <a:pt x="72496" y="228600"/>
                    <a:pt x="151607" y="224631"/>
                  </a:cubicBez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3587750" y="2584450"/>
              <a:ext cx="11807" cy="266700"/>
            </a:xfrm>
            <a:custGeom>
              <a:avLst/>
              <a:gdLst>
                <a:gd name="connsiteX0" fmla="*/ 0 w 6350"/>
                <a:gd name="connsiteY0" fmla="*/ 0 h 266700"/>
                <a:gd name="connsiteX1" fmla="*/ 6350 w 6350"/>
                <a:gd name="connsiteY1" fmla="*/ 266700 h 266700"/>
                <a:gd name="connsiteX0" fmla="*/ 0 w 18594"/>
                <a:gd name="connsiteY0" fmla="*/ 0 h 10000"/>
                <a:gd name="connsiteX1" fmla="*/ 10000 w 18594"/>
                <a:gd name="connsiteY1" fmla="*/ 10000 h 10000"/>
              </a:gdLst>
              <a:ahLst/>
              <a:cxnLst>
                <a:cxn ang="0">
                  <a:pos x="connsiteX0" y="connsiteY0"/>
                </a:cxn>
                <a:cxn ang="0">
                  <a:pos x="connsiteX1" y="connsiteY1"/>
                </a:cxn>
              </a:cxnLst>
              <a:rect l="l" t="t" r="r" b="b"/>
              <a:pathLst>
                <a:path w="18594" h="10000">
                  <a:moveTo>
                    <a:pt x="0" y="0"/>
                  </a:moveTo>
                  <a:cubicBezTo>
                    <a:pt x="37083" y="2797"/>
                    <a:pt x="6667" y="6667"/>
                    <a:pt x="10000" y="10000"/>
                  </a:cubicBez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3645693" y="2536031"/>
              <a:ext cx="169069" cy="271463"/>
            </a:xfrm>
            <a:custGeom>
              <a:avLst/>
              <a:gdLst>
                <a:gd name="connsiteX0" fmla="*/ 0 w 171450"/>
                <a:gd name="connsiteY0" fmla="*/ 21432 h 271463"/>
                <a:gd name="connsiteX1" fmla="*/ 169069 w 171450"/>
                <a:gd name="connsiteY1" fmla="*/ 0 h 271463"/>
                <a:gd name="connsiteX2" fmla="*/ 164306 w 171450"/>
                <a:gd name="connsiteY2" fmla="*/ 271463 h 271463"/>
                <a:gd name="connsiteX3" fmla="*/ 166687 w 171450"/>
                <a:gd name="connsiteY3" fmla="*/ 133350 h 271463"/>
                <a:gd name="connsiteX4" fmla="*/ 26194 w 171450"/>
                <a:gd name="connsiteY4" fmla="*/ 183357 h 271463"/>
                <a:gd name="connsiteX5" fmla="*/ 166687 w 171450"/>
                <a:gd name="connsiteY5" fmla="*/ 130969 h 271463"/>
                <a:gd name="connsiteX6" fmla="*/ 171450 w 171450"/>
                <a:gd name="connsiteY6" fmla="*/ 71438 h 271463"/>
                <a:gd name="connsiteX7" fmla="*/ 26194 w 171450"/>
                <a:gd name="connsiteY7" fmla="*/ 116682 h 271463"/>
                <a:gd name="connsiteX0" fmla="*/ 0 w 169069"/>
                <a:gd name="connsiteY0" fmla="*/ 21432 h 271463"/>
                <a:gd name="connsiteX1" fmla="*/ 169069 w 169069"/>
                <a:gd name="connsiteY1" fmla="*/ 0 h 271463"/>
                <a:gd name="connsiteX2" fmla="*/ 164306 w 169069"/>
                <a:gd name="connsiteY2" fmla="*/ 271463 h 271463"/>
                <a:gd name="connsiteX3" fmla="*/ 166687 w 169069"/>
                <a:gd name="connsiteY3" fmla="*/ 133350 h 271463"/>
                <a:gd name="connsiteX4" fmla="*/ 26194 w 169069"/>
                <a:gd name="connsiteY4" fmla="*/ 183357 h 271463"/>
                <a:gd name="connsiteX5" fmla="*/ 166687 w 169069"/>
                <a:gd name="connsiteY5" fmla="*/ 130969 h 271463"/>
                <a:gd name="connsiteX6" fmla="*/ 164306 w 169069"/>
                <a:gd name="connsiteY6" fmla="*/ 73819 h 271463"/>
                <a:gd name="connsiteX7" fmla="*/ 26194 w 169069"/>
                <a:gd name="connsiteY7" fmla="*/ 116682 h 27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069" h="271463">
                  <a:moveTo>
                    <a:pt x="0" y="21432"/>
                  </a:moveTo>
                  <a:lnTo>
                    <a:pt x="169069" y="0"/>
                  </a:lnTo>
                  <a:cubicBezTo>
                    <a:pt x="167481" y="90488"/>
                    <a:pt x="165894" y="180975"/>
                    <a:pt x="164306" y="271463"/>
                  </a:cubicBezTo>
                  <a:cubicBezTo>
                    <a:pt x="165100" y="225425"/>
                    <a:pt x="165893" y="179388"/>
                    <a:pt x="166687" y="133350"/>
                  </a:cubicBezTo>
                  <a:lnTo>
                    <a:pt x="26194" y="183357"/>
                  </a:lnTo>
                  <a:lnTo>
                    <a:pt x="166687" y="130969"/>
                  </a:lnTo>
                  <a:cubicBezTo>
                    <a:pt x="165893" y="111919"/>
                    <a:pt x="165100" y="92869"/>
                    <a:pt x="164306" y="73819"/>
                  </a:cubicBezTo>
                  <a:lnTo>
                    <a:pt x="26194" y="116682"/>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3924300" y="2538413"/>
              <a:ext cx="309563" cy="223837"/>
            </a:xfrm>
            <a:custGeom>
              <a:avLst/>
              <a:gdLst>
                <a:gd name="connsiteX0" fmla="*/ 0 w 309563"/>
                <a:gd name="connsiteY0" fmla="*/ 38100 h 223837"/>
                <a:gd name="connsiteX1" fmla="*/ 276225 w 309563"/>
                <a:gd name="connsiteY1" fmla="*/ 0 h 223837"/>
                <a:gd name="connsiteX2" fmla="*/ 223838 w 309563"/>
                <a:gd name="connsiteY2" fmla="*/ 100012 h 223837"/>
                <a:gd name="connsiteX3" fmla="*/ 52388 w 309563"/>
                <a:gd name="connsiteY3" fmla="*/ 128587 h 223837"/>
                <a:gd name="connsiteX4" fmla="*/ 228600 w 309563"/>
                <a:gd name="connsiteY4" fmla="*/ 95250 h 223837"/>
                <a:gd name="connsiteX5" fmla="*/ 114300 w 309563"/>
                <a:gd name="connsiteY5" fmla="*/ 223837 h 223837"/>
                <a:gd name="connsiteX6" fmla="*/ 309563 w 309563"/>
                <a:gd name="connsiteY6" fmla="*/ 185737 h 223837"/>
                <a:gd name="connsiteX0" fmla="*/ 0 w 309563"/>
                <a:gd name="connsiteY0" fmla="*/ 38100 h 223837"/>
                <a:gd name="connsiteX1" fmla="*/ 276225 w 309563"/>
                <a:gd name="connsiteY1" fmla="*/ 0 h 223837"/>
                <a:gd name="connsiteX2" fmla="*/ 223838 w 309563"/>
                <a:gd name="connsiteY2" fmla="*/ 100012 h 223837"/>
                <a:gd name="connsiteX3" fmla="*/ 52388 w 309563"/>
                <a:gd name="connsiteY3" fmla="*/ 128587 h 223837"/>
                <a:gd name="connsiteX4" fmla="*/ 211931 w 309563"/>
                <a:gd name="connsiteY4" fmla="*/ 92869 h 223837"/>
                <a:gd name="connsiteX5" fmla="*/ 114300 w 309563"/>
                <a:gd name="connsiteY5" fmla="*/ 223837 h 223837"/>
                <a:gd name="connsiteX6" fmla="*/ 309563 w 309563"/>
                <a:gd name="connsiteY6" fmla="*/ 185737 h 223837"/>
                <a:gd name="connsiteX0" fmla="*/ 0 w 309563"/>
                <a:gd name="connsiteY0" fmla="*/ 38100 h 223837"/>
                <a:gd name="connsiteX1" fmla="*/ 276225 w 309563"/>
                <a:gd name="connsiteY1" fmla="*/ 0 h 223837"/>
                <a:gd name="connsiteX2" fmla="*/ 216694 w 309563"/>
                <a:gd name="connsiteY2" fmla="*/ 95249 h 223837"/>
                <a:gd name="connsiteX3" fmla="*/ 52388 w 309563"/>
                <a:gd name="connsiteY3" fmla="*/ 128587 h 223837"/>
                <a:gd name="connsiteX4" fmla="*/ 211931 w 309563"/>
                <a:gd name="connsiteY4" fmla="*/ 92869 h 223837"/>
                <a:gd name="connsiteX5" fmla="*/ 114300 w 309563"/>
                <a:gd name="connsiteY5" fmla="*/ 223837 h 223837"/>
                <a:gd name="connsiteX6" fmla="*/ 309563 w 309563"/>
                <a:gd name="connsiteY6" fmla="*/ 185737 h 223837"/>
                <a:gd name="connsiteX0" fmla="*/ 0 w 309563"/>
                <a:gd name="connsiteY0" fmla="*/ 38100 h 223837"/>
                <a:gd name="connsiteX1" fmla="*/ 276225 w 309563"/>
                <a:gd name="connsiteY1" fmla="*/ 0 h 223837"/>
                <a:gd name="connsiteX2" fmla="*/ 209550 w 309563"/>
                <a:gd name="connsiteY2" fmla="*/ 85724 h 223837"/>
                <a:gd name="connsiteX3" fmla="*/ 52388 w 309563"/>
                <a:gd name="connsiteY3" fmla="*/ 128587 h 223837"/>
                <a:gd name="connsiteX4" fmla="*/ 211931 w 309563"/>
                <a:gd name="connsiteY4" fmla="*/ 92869 h 223837"/>
                <a:gd name="connsiteX5" fmla="*/ 114300 w 309563"/>
                <a:gd name="connsiteY5" fmla="*/ 223837 h 223837"/>
                <a:gd name="connsiteX6" fmla="*/ 309563 w 309563"/>
                <a:gd name="connsiteY6" fmla="*/ 185737 h 223837"/>
                <a:gd name="connsiteX0" fmla="*/ 0 w 309563"/>
                <a:gd name="connsiteY0" fmla="*/ 38100 h 223837"/>
                <a:gd name="connsiteX1" fmla="*/ 276225 w 309563"/>
                <a:gd name="connsiteY1" fmla="*/ 0 h 223837"/>
                <a:gd name="connsiteX2" fmla="*/ 219075 w 309563"/>
                <a:gd name="connsiteY2" fmla="*/ 88105 h 223837"/>
                <a:gd name="connsiteX3" fmla="*/ 52388 w 309563"/>
                <a:gd name="connsiteY3" fmla="*/ 128587 h 223837"/>
                <a:gd name="connsiteX4" fmla="*/ 211931 w 309563"/>
                <a:gd name="connsiteY4" fmla="*/ 92869 h 223837"/>
                <a:gd name="connsiteX5" fmla="*/ 114300 w 309563"/>
                <a:gd name="connsiteY5" fmla="*/ 223837 h 223837"/>
                <a:gd name="connsiteX6" fmla="*/ 309563 w 309563"/>
                <a:gd name="connsiteY6" fmla="*/ 185737 h 223837"/>
                <a:gd name="connsiteX0" fmla="*/ 0 w 309563"/>
                <a:gd name="connsiteY0" fmla="*/ 38100 h 223837"/>
                <a:gd name="connsiteX1" fmla="*/ 276225 w 309563"/>
                <a:gd name="connsiteY1" fmla="*/ 0 h 223837"/>
                <a:gd name="connsiteX2" fmla="*/ 211932 w 309563"/>
                <a:gd name="connsiteY2" fmla="*/ 90487 h 223837"/>
                <a:gd name="connsiteX3" fmla="*/ 52388 w 309563"/>
                <a:gd name="connsiteY3" fmla="*/ 128587 h 223837"/>
                <a:gd name="connsiteX4" fmla="*/ 211931 w 309563"/>
                <a:gd name="connsiteY4" fmla="*/ 92869 h 223837"/>
                <a:gd name="connsiteX5" fmla="*/ 114300 w 309563"/>
                <a:gd name="connsiteY5" fmla="*/ 223837 h 223837"/>
                <a:gd name="connsiteX6" fmla="*/ 309563 w 309563"/>
                <a:gd name="connsiteY6" fmla="*/ 185737 h 22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563" h="223837">
                  <a:moveTo>
                    <a:pt x="0" y="38100"/>
                  </a:moveTo>
                  <a:lnTo>
                    <a:pt x="276225" y="0"/>
                  </a:lnTo>
                  <a:lnTo>
                    <a:pt x="211932" y="90487"/>
                  </a:lnTo>
                  <a:lnTo>
                    <a:pt x="52388" y="128587"/>
                  </a:lnTo>
                  <a:lnTo>
                    <a:pt x="211931" y="92869"/>
                  </a:lnTo>
                  <a:lnTo>
                    <a:pt x="114300" y="223837"/>
                  </a:lnTo>
                  <a:lnTo>
                    <a:pt x="309563" y="185737"/>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291013" y="2538413"/>
              <a:ext cx="157162" cy="290512"/>
            </a:xfrm>
            <a:custGeom>
              <a:avLst/>
              <a:gdLst>
                <a:gd name="connsiteX0" fmla="*/ 133350 w 157162"/>
                <a:gd name="connsiteY0" fmla="*/ 123825 h 290512"/>
                <a:gd name="connsiteX1" fmla="*/ 0 w 157162"/>
                <a:gd name="connsiteY1" fmla="*/ 28575 h 290512"/>
                <a:gd name="connsiteX2" fmla="*/ 157162 w 157162"/>
                <a:gd name="connsiteY2" fmla="*/ 0 h 290512"/>
                <a:gd name="connsiteX3" fmla="*/ 109537 w 157162"/>
                <a:gd name="connsiteY3" fmla="*/ 290512 h 290512"/>
                <a:gd name="connsiteX0" fmla="*/ 133350 w 157162"/>
                <a:gd name="connsiteY0" fmla="*/ 123825 h 290512"/>
                <a:gd name="connsiteX1" fmla="*/ 0 w 157162"/>
                <a:gd name="connsiteY1" fmla="*/ 28575 h 290512"/>
                <a:gd name="connsiteX2" fmla="*/ 157162 w 157162"/>
                <a:gd name="connsiteY2" fmla="*/ 0 h 290512"/>
                <a:gd name="connsiteX3" fmla="*/ 109537 w 157162"/>
                <a:gd name="connsiteY3" fmla="*/ 290512 h 290512"/>
                <a:gd name="connsiteX0" fmla="*/ 133350 w 157162"/>
                <a:gd name="connsiteY0" fmla="*/ 123825 h 290512"/>
                <a:gd name="connsiteX1" fmla="*/ 0 w 157162"/>
                <a:gd name="connsiteY1" fmla="*/ 28575 h 290512"/>
                <a:gd name="connsiteX2" fmla="*/ 157162 w 157162"/>
                <a:gd name="connsiteY2" fmla="*/ 0 h 290512"/>
                <a:gd name="connsiteX3" fmla="*/ 109537 w 157162"/>
                <a:gd name="connsiteY3" fmla="*/ 290512 h 290512"/>
                <a:gd name="connsiteX0" fmla="*/ 133350 w 157162"/>
                <a:gd name="connsiteY0" fmla="*/ 123825 h 290512"/>
                <a:gd name="connsiteX1" fmla="*/ 0 w 157162"/>
                <a:gd name="connsiteY1" fmla="*/ 28575 h 290512"/>
                <a:gd name="connsiteX2" fmla="*/ 157162 w 157162"/>
                <a:gd name="connsiteY2" fmla="*/ 0 h 290512"/>
                <a:gd name="connsiteX3" fmla="*/ 109537 w 157162"/>
                <a:gd name="connsiteY3" fmla="*/ 290512 h 290512"/>
                <a:gd name="connsiteX0" fmla="*/ 133350 w 157162"/>
                <a:gd name="connsiteY0" fmla="*/ 123825 h 290512"/>
                <a:gd name="connsiteX1" fmla="*/ 0 w 157162"/>
                <a:gd name="connsiteY1" fmla="*/ 28575 h 290512"/>
                <a:gd name="connsiteX2" fmla="*/ 157162 w 157162"/>
                <a:gd name="connsiteY2" fmla="*/ 0 h 290512"/>
                <a:gd name="connsiteX3" fmla="*/ 109537 w 157162"/>
                <a:gd name="connsiteY3" fmla="*/ 290512 h 290512"/>
              </a:gdLst>
              <a:ahLst/>
              <a:cxnLst>
                <a:cxn ang="0">
                  <a:pos x="connsiteX0" y="connsiteY0"/>
                </a:cxn>
                <a:cxn ang="0">
                  <a:pos x="connsiteX1" y="connsiteY1"/>
                </a:cxn>
                <a:cxn ang="0">
                  <a:pos x="connsiteX2" y="connsiteY2"/>
                </a:cxn>
                <a:cxn ang="0">
                  <a:pos x="connsiteX3" y="connsiteY3"/>
                </a:cxn>
              </a:cxnLst>
              <a:rect l="l" t="t" r="r" b="b"/>
              <a:pathLst>
                <a:path w="157162" h="290512">
                  <a:moveTo>
                    <a:pt x="133350" y="123825"/>
                  </a:moveTo>
                  <a:cubicBezTo>
                    <a:pt x="84138" y="103981"/>
                    <a:pt x="6350" y="81756"/>
                    <a:pt x="0" y="28575"/>
                  </a:cubicBezTo>
                  <a:cubicBezTo>
                    <a:pt x="21431" y="4762"/>
                    <a:pt x="100013" y="0"/>
                    <a:pt x="157162" y="0"/>
                  </a:cubicBezTo>
                  <a:lnTo>
                    <a:pt x="109537" y="290512"/>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4505308" y="2438398"/>
              <a:ext cx="247650" cy="338137"/>
            </a:xfrm>
            <a:custGeom>
              <a:avLst/>
              <a:gdLst>
                <a:gd name="connsiteX0" fmla="*/ 80962 w 247650"/>
                <a:gd name="connsiteY0" fmla="*/ 338137 h 338137"/>
                <a:gd name="connsiteX1" fmla="*/ 119062 w 247650"/>
                <a:gd name="connsiteY1" fmla="*/ 0 h 338137"/>
                <a:gd name="connsiteX2" fmla="*/ 109537 w 247650"/>
                <a:gd name="connsiteY2" fmla="*/ 104775 h 338137"/>
                <a:gd name="connsiteX3" fmla="*/ 247650 w 247650"/>
                <a:gd name="connsiteY3" fmla="*/ 100012 h 338137"/>
                <a:gd name="connsiteX4" fmla="*/ 0 w 247650"/>
                <a:gd name="connsiteY4" fmla="*/ 100012 h 338137"/>
                <a:gd name="connsiteX5" fmla="*/ 109537 w 247650"/>
                <a:gd name="connsiteY5" fmla="*/ 104775 h 338137"/>
                <a:gd name="connsiteX6" fmla="*/ 100012 w 247650"/>
                <a:gd name="connsiteY6" fmla="*/ 190500 h 338137"/>
                <a:gd name="connsiteX7" fmla="*/ 14287 w 247650"/>
                <a:gd name="connsiteY7" fmla="*/ 190500 h 338137"/>
                <a:gd name="connsiteX8" fmla="*/ 242887 w 247650"/>
                <a:gd name="connsiteY8" fmla="*/ 195262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50" h="338137">
                  <a:moveTo>
                    <a:pt x="80962" y="338137"/>
                  </a:moveTo>
                  <a:lnTo>
                    <a:pt x="119062" y="0"/>
                  </a:lnTo>
                  <a:lnTo>
                    <a:pt x="109537" y="104775"/>
                  </a:lnTo>
                  <a:lnTo>
                    <a:pt x="247650" y="100012"/>
                  </a:lnTo>
                  <a:lnTo>
                    <a:pt x="0" y="100012"/>
                  </a:lnTo>
                  <a:lnTo>
                    <a:pt x="109537" y="104775"/>
                  </a:lnTo>
                  <a:lnTo>
                    <a:pt x="100012" y="190500"/>
                  </a:lnTo>
                  <a:lnTo>
                    <a:pt x="14287" y="190500"/>
                  </a:lnTo>
                  <a:lnTo>
                    <a:pt x="242887" y="195262"/>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4190206" y="3346450"/>
              <a:ext cx="210344" cy="381000"/>
            </a:xfrm>
            <a:custGeom>
              <a:avLst/>
              <a:gdLst>
                <a:gd name="connsiteX0" fmla="*/ 222250 w 222250"/>
                <a:gd name="connsiteY0" fmla="*/ 381000 h 381000"/>
                <a:gd name="connsiteX1" fmla="*/ 196850 w 222250"/>
                <a:gd name="connsiteY1" fmla="*/ 0 h 381000"/>
                <a:gd name="connsiteX2" fmla="*/ 0 w 222250"/>
                <a:gd name="connsiteY2" fmla="*/ 88900 h 381000"/>
                <a:gd name="connsiteX3" fmla="*/ 209550 w 222250"/>
                <a:gd name="connsiteY3" fmla="*/ 165100 h 381000"/>
                <a:gd name="connsiteX0" fmla="*/ 210344 w 210344"/>
                <a:gd name="connsiteY0" fmla="*/ 381000 h 381000"/>
                <a:gd name="connsiteX1" fmla="*/ 184944 w 210344"/>
                <a:gd name="connsiteY1" fmla="*/ 0 h 381000"/>
                <a:gd name="connsiteX2" fmla="*/ 0 w 210344"/>
                <a:gd name="connsiteY2" fmla="*/ 74613 h 381000"/>
                <a:gd name="connsiteX3" fmla="*/ 197644 w 210344"/>
                <a:gd name="connsiteY3" fmla="*/ 165100 h 381000"/>
                <a:gd name="connsiteX0" fmla="*/ 210344 w 210344"/>
                <a:gd name="connsiteY0" fmla="*/ 381000 h 381000"/>
                <a:gd name="connsiteX1" fmla="*/ 184944 w 210344"/>
                <a:gd name="connsiteY1" fmla="*/ 0 h 381000"/>
                <a:gd name="connsiteX2" fmla="*/ 0 w 210344"/>
                <a:gd name="connsiteY2" fmla="*/ 74613 h 381000"/>
                <a:gd name="connsiteX3" fmla="*/ 197644 w 210344"/>
                <a:gd name="connsiteY3" fmla="*/ 165100 h 381000"/>
                <a:gd name="connsiteX0" fmla="*/ 210344 w 210344"/>
                <a:gd name="connsiteY0" fmla="*/ 381000 h 381000"/>
                <a:gd name="connsiteX1" fmla="*/ 184944 w 210344"/>
                <a:gd name="connsiteY1" fmla="*/ 0 h 381000"/>
                <a:gd name="connsiteX2" fmla="*/ 0 w 210344"/>
                <a:gd name="connsiteY2" fmla="*/ 74613 h 381000"/>
                <a:gd name="connsiteX3" fmla="*/ 197644 w 210344"/>
                <a:gd name="connsiteY3" fmla="*/ 165100 h 381000"/>
                <a:gd name="connsiteX0" fmla="*/ 210344 w 210344"/>
                <a:gd name="connsiteY0" fmla="*/ 381000 h 381000"/>
                <a:gd name="connsiteX1" fmla="*/ 184944 w 210344"/>
                <a:gd name="connsiteY1" fmla="*/ 0 h 381000"/>
                <a:gd name="connsiteX2" fmla="*/ 0 w 210344"/>
                <a:gd name="connsiteY2" fmla="*/ 74613 h 381000"/>
                <a:gd name="connsiteX3" fmla="*/ 197644 w 210344"/>
                <a:gd name="connsiteY3" fmla="*/ 165100 h 381000"/>
              </a:gdLst>
              <a:ahLst/>
              <a:cxnLst>
                <a:cxn ang="0">
                  <a:pos x="connsiteX0" y="connsiteY0"/>
                </a:cxn>
                <a:cxn ang="0">
                  <a:pos x="connsiteX1" y="connsiteY1"/>
                </a:cxn>
                <a:cxn ang="0">
                  <a:pos x="connsiteX2" y="connsiteY2"/>
                </a:cxn>
                <a:cxn ang="0">
                  <a:pos x="connsiteX3" y="connsiteY3"/>
                </a:cxn>
              </a:cxnLst>
              <a:rect l="l" t="t" r="r" b="b"/>
              <a:pathLst>
                <a:path w="210344" h="381000">
                  <a:moveTo>
                    <a:pt x="210344" y="381000"/>
                  </a:moveTo>
                  <a:lnTo>
                    <a:pt x="184944" y="0"/>
                  </a:lnTo>
                  <a:cubicBezTo>
                    <a:pt x="123296" y="24871"/>
                    <a:pt x="18786" y="49742"/>
                    <a:pt x="0" y="74613"/>
                  </a:cubicBezTo>
                  <a:cubicBezTo>
                    <a:pt x="8731" y="161925"/>
                    <a:pt x="115094" y="158751"/>
                    <a:pt x="197644" y="165100"/>
                  </a:cubicBez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4724400" y="3314700"/>
              <a:ext cx="133350" cy="374650"/>
            </a:xfrm>
            <a:custGeom>
              <a:avLst/>
              <a:gdLst>
                <a:gd name="connsiteX0" fmla="*/ 0 w 133350"/>
                <a:gd name="connsiteY0" fmla="*/ 0 h 374650"/>
                <a:gd name="connsiteX1" fmla="*/ 19050 w 133350"/>
                <a:gd name="connsiteY1" fmla="*/ 120650 h 374650"/>
                <a:gd name="connsiteX2" fmla="*/ 107950 w 133350"/>
                <a:gd name="connsiteY2" fmla="*/ 114300 h 374650"/>
                <a:gd name="connsiteX3" fmla="*/ 133350 w 133350"/>
                <a:gd name="connsiteY3" fmla="*/ 19050 h 374650"/>
                <a:gd name="connsiteX4" fmla="*/ 107950 w 133350"/>
                <a:gd name="connsiteY4" fmla="*/ 234950 h 374650"/>
                <a:gd name="connsiteX5" fmla="*/ 6350 w 133350"/>
                <a:gd name="connsiteY5" fmla="*/ 374650 h 374650"/>
                <a:gd name="connsiteX0" fmla="*/ 0 w 133350"/>
                <a:gd name="connsiteY0" fmla="*/ 0 h 374650"/>
                <a:gd name="connsiteX1" fmla="*/ 19050 w 133350"/>
                <a:gd name="connsiteY1" fmla="*/ 120650 h 374650"/>
                <a:gd name="connsiteX2" fmla="*/ 122238 w 133350"/>
                <a:gd name="connsiteY2" fmla="*/ 104775 h 374650"/>
                <a:gd name="connsiteX3" fmla="*/ 133350 w 133350"/>
                <a:gd name="connsiteY3" fmla="*/ 19050 h 374650"/>
                <a:gd name="connsiteX4" fmla="*/ 107950 w 133350"/>
                <a:gd name="connsiteY4" fmla="*/ 234950 h 374650"/>
                <a:gd name="connsiteX5" fmla="*/ 6350 w 133350"/>
                <a:gd name="connsiteY5" fmla="*/ 374650 h 37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50" h="374650">
                  <a:moveTo>
                    <a:pt x="0" y="0"/>
                  </a:moveTo>
                  <a:lnTo>
                    <a:pt x="19050" y="120650"/>
                  </a:lnTo>
                  <a:lnTo>
                    <a:pt x="122238" y="104775"/>
                  </a:lnTo>
                  <a:lnTo>
                    <a:pt x="133350" y="19050"/>
                  </a:lnTo>
                  <a:lnTo>
                    <a:pt x="107950" y="234950"/>
                  </a:lnTo>
                  <a:lnTo>
                    <a:pt x="6350" y="374650"/>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4514850" y="3352800"/>
              <a:ext cx="139700" cy="374650"/>
            </a:xfrm>
            <a:custGeom>
              <a:avLst/>
              <a:gdLst>
                <a:gd name="connsiteX0" fmla="*/ 0 w 146050"/>
                <a:gd name="connsiteY0" fmla="*/ 0 h 374650"/>
                <a:gd name="connsiteX1" fmla="*/ 25400 w 146050"/>
                <a:gd name="connsiteY1" fmla="*/ 120650 h 374650"/>
                <a:gd name="connsiteX2" fmla="*/ 146050 w 146050"/>
                <a:gd name="connsiteY2" fmla="*/ 120650 h 374650"/>
                <a:gd name="connsiteX3" fmla="*/ 133350 w 146050"/>
                <a:gd name="connsiteY3" fmla="*/ 38100 h 374650"/>
                <a:gd name="connsiteX4" fmla="*/ 139700 w 146050"/>
                <a:gd name="connsiteY4" fmla="*/ 254000 h 374650"/>
                <a:gd name="connsiteX5" fmla="*/ 19050 w 146050"/>
                <a:gd name="connsiteY5" fmla="*/ 374650 h 374650"/>
                <a:gd name="connsiteX0" fmla="*/ 0 w 139700"/>
                <a:gd name="connsiteY0" fmla="*/ 0 h 374650"/>
                <a:gd name="connsiteX1" fmla="*/ 25400 w 139700"/>
                <a:gd name="connsiteY1" fmla="*/ 120650 h 374650"/>
                <a:gd name="connsiteX2" fmla="*/ 136525 w 139700"/>
                <a:gd name="connsiteY2" fmla="*/ 120650 h 374650"/>
                <a:gd name="connsiteX3" fmla="*/ 133350 w 139700"/>
                <a:gd name="connsiteY3" fmla="*/ 38100 h 374650"/>
                <a:gd name="connsiteX4" fmla="*/ 139700 w 139700"/>
                <a:gd name="connsiteY4" fmla="*/ 254000 h 374650"/>
                <a:gd name="connsiteX5" fmla="*/ 19050 w 139700"/>
                <a:gd name="connsiteY5" fmla="*/ 374650 h 37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700" h="374650">
                  <a:moveTo>
                    <a:pt x="0" y="0"/>
                  </a:moveTo>
                  <a:lnTo>
                    <a:pt x="25400" y="120650"/>
                  </a:lnTo>
                  <a:lnTo>
                    <a:pt x="136525" y="120650"/>
                  </a:lnTo>
                  <a:lnTo>
                    <a:pt x="133350" y="38100"/>
                  </a:lnTo>
                  <a:lnTo>
                    <a:pt x="139700" y="254000"/>
                  </a:lnTo>
                  <a:lnTo>
                    <a:pt x="19050" y="374650"/>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4946650" y="3244849"/>
              <a:ext cx="180182" cy="298145"/>
            </a:xfrm>
            <a:custGeom>
              <a:avLst/>
              <a:gdLst>
                <a:gd name="connsiteX0" fmla="*/ 0 w 177800"/>
                <a:gd name="connsiteY0" fmla="*/ 292100 h 292100"/>
                <a:gd name="connsiteX1" fmla="*/ 177800 w 177800"/>
                <a:gd name="connsiteY1" fmla="*/ 228600 h 292100"/>
                <a:gd name="connsiteX2" fmla="*/ 165100 w 177800"/>
                <a:gd name="connsiteY2" fmla="*/ 0 h 292100"/>
                <a:gd name="connsiteX3" fmla="*/ 12700 w 177800"/>
                <a:gd name="connsiteY3" fmla="*/ 69850 h 292100"/>
                <a:gd name="connsiteX4" fmla="*/ 165100 w 177800"/>
                <a:gd name="connsiteY4" fmla="*/ 177800 h 292100"/>
                <a:gd name="connsiteX0" fmla="*/ 0 w 177800"/>
                <a:gd name="connsiteY0" fmla="*/ 292100 h 292100"/>
                <a:gd name="connsiteX1" fmla="*/ 177800 w 177800"/>
                <a:gd name="connsiteY1" fmla="*/ 228600 h 292100"/>
                <a:gd name="connsiteX2" fmla="*/ 165100 w 177800"/>
                <a:gd name="connsiteY2" fmla="*/ 0 h 292100"/>
                <a:gd name="connsiteX3" fmla="*/ 12700 w 177800"/>
                <a:gd name="connsiteY3" fmla="*/ 69850 h 292100"/>
                <a:gd name="connsiteX4" fmla="*/ 165100 w 177800"/>
                <a:gd name="connsiteY4" fmla="*/ 177800 h 292100"/>
                <a:gd name="connsiteX0" fmla="*/ 0 w 177800"/>
                <a:gd name="connsiteY0" fmla="*/ 292100 h 300656"/>
                <a:gd name="connsiteX1" fmla="*/ 177800 w 177800"/>
                <a:gd name="connsiteY1" fmla="*/ 228600 h 300656"/>
                <a:gd name="connsiteX2" fmla="*/ 165100 w 177800"/>
                <a:gd name="connsiteY2" fmla="*/ 0 h 300656"/>
                <a:gd name="connsiteX3" fmla="*/ 12700 w 177800"/>
                <a:gd name="connsiteY3" fmla="*/ 69850 h 300656"/>
                <a:gd name="connsiteX4" fmla="*/ 165100 w 177800"/>
                <a:gd name="connsiteY4" fmla="*/ 177800 h 300656"/>
                <a:gd name="connsiteX0" fmla="*/ 0 w 177800"/>
                <a:gd name="connsiteY0" fmla="*/ 292100 h 300656"/>
                <a:gd name="connsiteX1" fmla="*/ 177800 w 177800"/>
                <a:gd name="connsiteY1" fmla="*/ 228600 h 300656"/>
                <a:gd name="connsiteX2" fmla="*/ 165100 w 177800"/>
                <a:gd name="connsiteY2" fmla="*/ 0 h 300656"/>
                <a:gd name="connsiteX3" fmla="*/ 12700 w 177800"/>
                <a:gd name="connsiteY3" fmla="*/ 69850 h 300656"/>
                <a:gd name="connsiteX4" fmla="*/ 167481 w 177800"/>
                <a:gd name="connsiteY4" fmla="*/ 177800 h 300656"/>
                <a:gd name="connsiteX0" fmla="*/ 0 w 177800"/>
                <a:gd name="connsiteY0" fmla="*/ 292100 h 300656"/>
                <a:gd name="connsiteX1" fmla="*/ 177800 w 177800"/>
                <a:gd name="connsiteY1" fmla="*/ 228600 h 300656"/>
                <a:gd name="connsiteX2" fmla="*/ 165100 w 177800"/>
                <a:gd name="connsiteY2" fmla="*/ 0 h 300656"/>
                <a:gd name="connsiteX3" fmla="*/ 12700 w 177800"/>
                <a:gd name="connsiteY3" fmla="*/ 69850 h 300656"/>
                <a:gd name="connsiteX4" fmla="*/ 167481 w 177800"/>
                <a:gd name="connsiteY4" fmla="*/ 177800 h 300656"/>
                <a:gd name="connsiteX0" fmla="*/ 0 w 177800"/>
                <a:gd name="connsiteY0" fmla="*/ 292100 h 296790"/>
                <a:gd name="connsiteX1" fmla="*/ 177800 w 177800"/>
                <a:gd name="connsiteY1" fmla="*/ 228600 h 296790"/>
                <a:gd name="connsiteX2" fmla="*/ 165100 w 177800"/>
                <a:gd name="connsiteY2" fmla="*/ 0 h 296790"/>
                <a:gd name="connsiteX3" fmla="*/ 12700 w 177800"/>
                <a:gd name="connsiteY3" fmla="*/ 69850 h 296790"/>
                <a:gd name="connsiteX4" fmla="*/ 167481 w 177800"/>
                <a:gd name="connsiteY4" fmla="*/ 177800 h 296790"/>
                <a:gd name="connsiteX0" fmla="*/ 0 w 180182"/>
                <a:gd name="connsiteY0" fmla="*/ 292100 h 295735"/>
                <a:gd name="connsiteX1" fmla="*/ 180182 w 180182"/>
                <a:gd name="connsiteY1" fmla="*/ 214313 h 295735"/>
                <a:gd name="connsiteX2" fmla="*/ 165100 w 180182"/>
                <a:gd name="connsiteY2" fmla="*/ 0 h 295735"/>
                <a:gd name="connsiteX3" fmla="*/ 12700 w 180182"/>
                <a:gd name="connsiteY3" fmla="*/ 69850 h 295735"/>
                <a:gd name="connsiteX4" fmla="*/ 167481 w 180182"/>
                <a:gd name="connsiteY4" fmla="*/ 177800 h 295735"/>
                <a:gd name="connsiteX0" fmla="*/ 0 w 180182"/>
                <a:gd name="connsiteY0" fmla="*/ 292100 h 298145"/>
                <a:gd name="connsiteX1" fmla="*/ 180182 w 180182"/>
                <a:gd name="connsiteY1" fmla="*/ 214313 h 298145"/>
                <a:gd name="connsiteX2" fmla="*/ 165100 w 180182"/>
                <a:gd name="connsiteY2" fmla="*/ 0 h 298145"/>
                <a:gd name="connsiteX3" fmla="*/ 12700 w 180182"/>
                <a:gd name="connsiteY3" fmla="*/ 69850 h 298145"/>
                <a:gd name="connsiteX4" fmla="*/ 167481 w 180182"/>
                <a:gd name="connsiteY4" fmla="*/ 177800 h 298145"/>
                <a:gd name="connsiteX0" fmla="*/ 0 w 180182"/>
                <a:gd name="connsiteY0" fmla="*/ 292100 h 298145"/>
                <a:gd name="connsiteX1" fmla="*/ 180182 w 180182"/>
                <a:gd name="connsiteY1" fmla="*/ 214313 h 298145"/>
                <a:gd name="connsiteX2" fmla="*/ 165100 w 180182"/>
                <a:gd name="connsiteY2" fmla="*/ 0 h 298145"/>
                <a:gd name="connsiteX3" fmla="*/ 12700 w 180182"/>
                <a:gd name="connsiteY3" fmla="*/ 69850 h 298145"/>
                <a:gd name="connsiteX4" fmla="*/ 167481 w 180182"/>
                <a:gd name="connsiteY4" fmla="*/ 177800 h 298145"/>
                <a:gd name="connsiteX0" fmla="*/ 0 w 180182"/>
                <a:gd name="connsiteY0" fmla="*/ 292100 h 298145"/>
                <a:gd name="connsiteX1" fmla="*/ 180182 w 180182"/>
                <a:gd name="connsiteY1" fmla="*/ 214313 h 298145"/>
                <a:gd name="connsiteX2" fmla="*/ 165100 w 180182"/>
                <a:gd name="connsiteY2" fmla="*/ 0 h 298145"/>
                <a:gd name="connsiteX3" fmla="*/ 12700 w 180182"/>
                <a:gd name="connsiteY3" fmla="*/ 69850 h 298145"/>
                <a:gd name="connsiteX4" fmla="*/ 179387 w 180182"/>
                <a:gd name="connsiteY4" fmla="*/ 177800 h 298145"/>
                <a:gd name="connsiteX0" fmla="*/ 0 w 180182"/>
                <a:gd name="connsiteY0" fmla="*/ 292100 h 298145"/>
                <a:gd name="connsiteX1" fmla="*/ 180182 w 180182"/>
                <a:gd name="connsiteY1" fmla="*/ 214313 h 298145"/>
                <a:gd name="connsiteX2" fmla="*/ 165100 w 180182"/>
                <a:gd name="connsiteY2" fmla="*/ 0 h 298145"/>
                <a:gd name="connsiteX3" fmla="*/ 12700 w 180182"/>
                <a:gd name="connsiteY3" fmla="*/ 69850 h 298145"/>
                <a:gd name="connsiteX4" fmla="*/ 179387 w 180182"/>
                <a:gd name="connsiteY4" fmla="*/ 177800 h 298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182" h="298145">
                  <a:moveTo>
                    <a:pt x="0" y="292100"/>
                  </a:moveTo>
                  <a:cubicBezTo>
                    <a:pt x="46567" y="309033"/>
                    <a:pt x="174890" y="292630"/>
                    <a:pt x="180182" y="214313"/>
                  </a:cubicBezTo>
                  <a:lnTo>
                    <a:pt x="165100" y="0"/>
                  </a:lnTo>
                  <a:cubicBezTo>
                    <a:pt x="114300" y="23283"/>
                    <a:pt x="34925" y="48948"/>
                    <a:pt x="12700" y="69850"/>
                  </a:cubicBezTo>
                  <a:cubicBezTo>
                    <a:pt x="23812" y="122501"/>
                    <a:pt x="125412" y="165629"/>
                    <a:pt x="179387" y="177800"/>
                  </a:cubicBez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3879850" y="3302000"/>
              <a:ext cx="304800" cy="292100"/>
            </a:xfrm>
            <a:custGeom>
              <a:avLst/>
              <a:gdLst>
                <a:gd name="connsiteX0" fmla="*/ 304800 w 304800"/>
                <a:gd name="connsiteY0" fmla="*/ 260350 h 292100"/>
                <a:gd name="connsiteX1" fmla="*/ 139700 w 304800"/>
                <a:gd name="connsiteY1" fmla="*/ 292100 h 292100"/>
                <a:gd name="connsiteX2" fmla="*/ 152400 w 304800"/>
                <a:gd name="connsiteY2" fmla="*/ 127000 h 292100"/>
                <a:gd name="connsiteX3" fmla="*/ 44450 w 304800"/>
                <a:gd name="connsiteY3" fmla="*/ 158750 h 292100"/>
                <a:gd name="connsiteX4" fmla="*/ 158750 w 304800"/>
                <a:gd name="connsiteY4" fmla="*/ 139700 h 292100"/>
                <a:gd name="connsiteX5" fmla="*/ 158750 w 304800"/>
                <a:gd name="connsiteY5" fmla="*/ 0 h 292100"/>
                <a:gd name="connsiteX6" fmla="*/ 0 w 304800"/>
                <a:gd name="connsiteY6" fmla="*/ 44450 h 292100"/>
                <a:gd name="connsiteX0" fmla="*/ 304800 w 304800"/>
                <a:gd name="connsiteY0" fmla="*/ 260350 h 292100"/>
                <a:gd name="connsiteX1" fmla="*/ 139700 w 304800"/>
                <a:gd name="connsiteY1" fmla="*/ 292100 h 292100"/>
                <a:gd name="connsiteX2" fmla="*/ 152400 w 304800"/>
                <a:gd name="connsiteY2" fmla="*/ 127000 h 292100"/>
                <a:gd name="connsiteX3" fmla="*/ 44450 w 304800"/>
                <a:gd name="connsiteY3" fmla="*/ 158750 h 292100"/>
                <a:gd name="connsiteX4" fmla="*/ 151606 w 304800"/>
                <a:gd name="connsiteY4" fmla="*/ 127794 h 292100"/>
                <a:gd name="connsiteX5" fmla="*/ 158750 w 304800"/>
                <a:gd name="connsiteY5" fmla="*/ 0 h 292100"/>
                <a:gd name="connsiteX6" fmla="*/ 0 w 304800"/>
                <a:gd name="connsiteY6" fmla="*/ 44450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 h="292100">
                  <a:moveTo>
                    <a:pt x="304800" y="260350"/>
                  </a:moveTo>
                  <a:lnTo>
                    <a:pt x="139700" y="292100"/>
                  </a:lnTo>
                  <a:lnTo>
                    <a:pt x="152400" y="127000"/>
                  </a:lnTo>
                  <a:lnTo>
                    <a:pt x="44450" y="158750"/>
                  </a:lnTo>
                  <a:lnTo>
                    <a:pt x="151606" y="127794"/>
                  </a:lnTo>
                  <a:lnTo>
                    <a:pt x="158750" y="0"/>
                  </a:lnTo>
                  <a:lnTo>
                    <a:pt x="0" y="44450"/>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3521075" y="3257550"/>
              <a:ext cx="298450" cy="374650"/>
            </a:xfrm>
            <a:custGeom>
              <a:avLst/>
              <a:gdLst>
                <a:gd name="connsiteX0" fmla="*/ 298450 w 298450"/>
                <a:gd name="connsiteY0" fmla="*/ 374650 h 374650"/>
                <a:gd name="connsiteX1" fmla="*/ 187325 w 298450"/>
                <a:gd name="connsiteY1" fmla="*/ 6350 h 374650"/>
                <a:gd name="connsiteX2" fmla="*/ 0 w 298450"/>
                <a:gd name="connsiteY2" fmla="*/ 50800 h 374650"/>
                <a:gd name="connsiteX3" fmla="*/ 187325 w 298450"/>
                <a:gd name="connsiteY3" fmla="*/ 0 h 374650"/>
                <a:gd name="connsiteX4" fmla="*/ 228600 w 298450"/>
                <a:gd name="connsiteY4" fmla="*/ 127000 h 374650"/>
                <a:gd name="connsiteX5" fmla="*/ 79375 w 298450"/>
                <a:gd name="connsiteY5" fmla="*/ 174625 h 374650"/>
                <a:gd name="connsiteX6" fmla="*/ 225425 w 298450"/>
                <a:gd name="connsiteY6" fmla="*/ 117475 h 374650"/>
                <a:gd name="connsiteX7" fmla="*/ 247650 w 298450"/>
                <a:gd name="connsiteY7" fmla="*/ 228600 h 374650"/>
                <a:gd name="connsiteX8" fmla="*/ 158750 w 298450"/>
                <a:gd name="connsiteY8" fmla="*/ 266700 h 374650"/>
                <a:gd name="connsiteX0" fmla="*/ 298450 w 298450"/>
                <a:gd name="connsiteY0" fmla="*/ 374650 h 374650"/>
                <a:gd name="connsiteX1" fmla="*/ 187325 w 298450"/>
                <a:gd name="connsiteY1" fmla="*/ 6350 h 374650"/>
                <a:gd name="connsiteX2" fmla="*/ 0 w 298450"/>
                <a:gd name="connsiteY2" fmla="*/ 50800 h 374650"/>
                <a:gd name="connsiteX3" fmla="*/ 187325 w 298450"/>
                <a:gd name="connsiteY3" fmla="*/ 0 h 374650"/>
                <a:gd name="connsiteX4" fmla="*/ 228600 w 298450"/>
                <a:gd name="connsiteY4" fmla="*/ 127000 h 374650"/>
                <a:gd name="connsiteX5" fmla="*/ 79375 w 298450"/>
                <a:gd name="connsiteY5" fmla="*/ 174625 h 374650"/>
                <a:gd name="connsiteX6" fmla="*/ 220662 w 298450"/>
                <a:gd name="connsiteY6" fmla="*/ 124619 h 374650"/>
                <a:gd name="connsiteX7" fmla="*/ 247650 w 298450"/>
                <a:gd name="connsiteY7" fmla="*/ 228600 h 374650"/>
                <a:gd name="connsiteX8" fmla="*/ 158750 w 298450"/>
                <a:gd name="connsiteY8" fmla="*/ 266700 h 374650"/>
                <a:gd name="connsiteX0" fmla="*/ 298450 w 298450"/>
                <a:gd name="connsiteY0" fmla="*/ 374650 h 374650"/>
                <a:gd name="connsiteX1" fmla="*/ 187325 w 298450"/>
                <a:gd name="connsiteY1" fmla="*/ 6350 h 374650"/>
                <a:gd name="connsiteX2" fmla="*/ 0 w 298450"/>
                <a:gd name="connsiteY2" fmla="*/ 50800 h 374650"/>
                <a:gd name="connsiteX3" fmla="*/ 187325 w 298450"/>
                <a:gd name="connsiteY3" fmla="*/ 0 h 374650"/>
                <a:gd name="connsiteX4" fmla="*/ 228600 w 298450"/>
                <a:gd name="connsiteY4" fmla="*/ 127000 h 374650"/>
                <a:gd name="connsiteX5" fmla="*/ 79375 w 298450"/>
                <a:gd name="connsiteY5" fmla="*/ 174625 h 374650"/>
                <a:gd name="connsiteX6" fmla="*/ 218281 w 298450"/>
                <a:gd name="connsiteY6" fmla="*/ 131763 h 374650"/>
                <a:gd name="connsiteX7" fmla="*/ 247650 w 298450"/>
                <a:gd name="connsiteY7" fmla="*/ 228600 h 374650"/>
                <a:gd name="connsiteX8" fmla="*/ 158750 w 298450"/>
                <a:gd name="connsiteY8" fmla="*/ 266700 h 374650"/>
                <a:gd name="connsiteX0" fmla="*/ 298450 w 298450"/>
                <a:gd name="connsiteY0" fmla="*/ 374650 h 374650"/>
                <a:gd name="connsiteX1" fmla="*/ 187325 w 298450"/>
                <a:gd name="connsiteY1" fmla="*/ 6350 h 374650"/>
                <a:gd name="connsiteX2" fmla="*/ 0 w 298450"/>
                <a:gd name="connsiteY2" fmla="*/ 50800 h 374650"/>
                <a:gd name="connsiteX3" fmla="*/ 187325 w 298450"/>
                <a:gd name="connsiteY3" fmla="*/ 0 h 374650"/>
                <a:gd name="connsiteX4" fmla="*/ 221456 w 298450"/>
                <a:gd name="connsiteY4" fmla="*/ 129381 h 374650"/>
                <a:gd name="connsiteX5" fmla="*/ 79375 w 298450"/>
                <a:gd name="connsiteY5" fmla="*/ 174625 h 374650"/>
                <a:gd name="connsiteX6" fmla="*/ 218281 w 298450"/>
                <a:gd name="connsiteY6" fmla="*/ 131763 h 374650"/>
                <a:gd name="connsiteX7" fmla="*/ 247650 w 298450"/>
                <a:gd name="connsiteY7" fmla="*/ 228600 h 374650"/>
                <a:gd name="connsiteX8" fmla="*/ 158750 w 298450"/>
                <a:gd name="connsiteY8" fmla="*/ 266700 h 37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450" h="374650">
                  <a:moveTo>
                    <a:pt x="298450" y="374650"/>
                  </a:moveTo>
                  <a:lnTo>
                    <a:pt x="187325" y="6350"/>
                  </a:lnTo>
                  <a:lnTo>
                    <a:pt x="0" y="50800"/>
                  </a:lnTo>
                  <a:lnTo>
                    <a:pt x="187325" y="0"/>
                  </a:lnTo>
                  <a:lnTo>
                    <a:pt x="221456" y="129381"/>
                  </a:lnTo>
                  <a:lnTo>
                    <a:pt x="79375" y="174625"/>
                  </a:lnTo>
                  <a:lnTo>
                    <a:pt x="218281" y="131763"/>
                  </a:lnTo>
                  <a:lnTo>
                    <a:pt x="247650" y="228600"/>
                  </a:lnTo>
                  <a:lnTo>
                    <a:pt x="158750" y="266700"/>
                  </a:lnTo>
                </a:path>
              </a:pathLst>
            </a:custGeom>
            <a:noFill/>
            <a:ln w="19050" cap="rnd">
              <a:solidFill>
                <a:srgbClr val="FEFF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69332"/>
            <a:ext cx="9144000" cy="615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Seal inscribed “Uriah son of Neriah,” Iron II period (10th–7th centuries BC)</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Is not this Bathsheba, the daughter of </a:t>
            </a:r>
            <a:r>
              <a:rPr lang="en-US" dirty="0" err="1"/>
              <a:t>Eliam</a:t>
            </a:r>
            <a:r>
              <a:rPr lang="en-US" dirty="0"/>
              <a:t>, the wife of Uriah the Hittite?</a:t>
            </a:r>
          </a:p>
        </p:txBody>
      </p:sp>
    </p:spTree>
    <p:extLst>
      <p:ext uri="{BB962C8B-B14F-4D97-AF65-F5344CB8AC3E}">
        <p14:creationId xmlns:p14="http://schemas.microsoft.com/office/powerpoint/2010/main" val="3002047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Battlefield strewn with dead enemies, reign of Ashurbanipal, 7th century BC British Museum wiki450613651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5600"/>
            <a:ext cx="9144000" cy="6146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Battlefield strewn with dead enemies, reign of Ashurbanipal, 7th century BC</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David sent Joab and all his men and all Israel, and they destroyed the Ammonites</a:t>
            </a:r>
          </a:p>
        </p:txBody>
      </p:sp>
    </p:spTree>
    <p:extLst>
      <p:ext uri="{BB962C8B-B14F-4D97-AF65-F5344CB8AC3E}">
        <p14:creationId xmlns:p14="http://schemas.microsoft.com/office/powerpoint/2010/main" val="10093417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F0395F-2D46-0147-96C4-F3F2D2BBD41D}"/>
              </a:ext>
            </a:extLst>
          </p:cNvPr>
          <p:cNvPicPr>
            <a:picLocks noChangeAspect="1"/>
          </p:cNvPicPr>
          <p:nvPr/>
        </p:nvPicPr>
        <p:blipFill rotWithShape="1">
          <a:blip r:embed="rId3">
            <a:extLst>
              <a:ext uri="{28A0092B-C50C-407E-A947-70E740481C1C}">
                <a14:useLocalDpi xmlns:a14="http://schemas.microsoft.com/office/drawing/2010/main" val="0"/>
              </a:ext>
            </a:extLst>
          </a:blip>
          <a:srcRect b="11379"/>
          <a:stretch/>
        </p:blipFill>
        <p:spPr>
          <a:xfrm>
            <a:off x="496957" y="213360"/>
            <a:ext cx="8150087" cy="6644866"/>
          </a:xfrm>
          <a:prstGeom prst="rect">
            <a:avLst/>
          </a:prstGeom>
        </p:spPr>
      </p:pic>
      <p:sp>
        <p:nvSpPr>
          <p:cNvPr id="3" name="Text Placeholder 2"/>
          <p:cNvSpPr>
            <a:spLocks noGrp="1"/>
          </p:cNvSpPr>
          <p:nvPr>
            <p:ph type="body" sz="quarter" idx="10"/>
          </p:nvPr>
        </p:nvSpPr>
        <p:spPr/>
        <p:txBody>
          <a:bodyPr/>
          <a:lstStyle/>
          <a:p>
            <a:r>
              <a:rPr lang="x-none" dirty="0"/>
              <a:t>Statuette of lovers on</a:t>
            </a:r>
            <a:r>
              <a:rPr lang="en-US" dirty="0"/>
              <a:t> a</a:t>
            </a:r>
            <a:r>
              <a:rPr lang="x-none" dirty="0"/>
              <a:t> couch, </a:t>
            </a:r>
            <a:r>
              <a:rPr lang="en-US" dirty="0"/>
              <a:t>from </a:t>
            </a:r>
            <a:r>
              <a:rPr lang="x-none" dirty="0"/>
              <a:t>Myrina</a:t>
            </a:r>
            <a:r>
              <a:rPr lang="en-US" dirty="0"/>
              <a:t>, circa 100 </a:t>
            </a:r>
            <a:r>
              <a:rPr lang="x-none" dirty="0"/>
              <a:t>BC</a:t>
            </a:r>
          </a:p>
        </p:txBody>
      </p:sp>
      <p:sp>
        <p:nvSpPr>
          <p:cNvPr id="4" name="Text Placeholder 3"/>
          <p:cNvSpPr>
            <a:spLocks noGrp="1"/>
          </p:cNvSpPr>
          <p:nvPr>
            <p:ph type="body" sz="quarter" idx="12"/>
          </p:nvPr>
        </p:nvSpPr>
        <p:spPr/>
        <p:txBody>
          <a:bodyPr/>
          <a:lstStyle/>
          <a:p>
            <a:r>
              <a:rPr lang="en-US" dirty="0"/>
              <a:t>11:4</a:t>
            </a:r>
          </a:p>
        </p:txBody>
      </p:sp>
      <p:sp>
        <p:nvSpPr>
          <p:cNvPr id="2" name="Title 1"/>
          <p:cNvSpPr>
            <a:spLocks noGrp="1"/>
          </p:cNvSpPr>
          <p:nvPr>
            <p:ph type="title"/>
          </p:nvPr>
        </p:nvSpPr>
        <p:spPr/>
        <p:txBody>
          <a:bodyPr/>
          <a:lstStyle/>
          <a:p>
            <a:r>
              <a:rPr lang="en-US" dirty="0"/>
              <a:t>David sent messengers and took her, and she came to him, and he lay with her</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4009" y="3962400"/>
            <a:ext cx="429032" cy="441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45966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4 0Adds 2012\19 Museum\Rome Museums\National Museum\Villas\Painting with scene of lovers, cinnabar red, from bedroom D of Villa Farnesina, tb05131777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2100"/>
            <a:ext cx="9144000" cy="627221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p:txBody>
          <a:bodyPr/>
          <a:lstStyle/>
          <a:p>
            <a:r>
              <a:rPr lang="en-US" dirty="0"/>
              <a:t>Painting of lovers, from bedroom D of Villa </a:t>
            </a:r>
            <a:r>
              <a:rPr lang="en-US" dirty="0" err="1"/>
              <a:t>Farnesina</a:t>
            </a:r>
            <a:r>
              <a:rPr lang="en-US" dirty="0"/>
              <a:t> in Rome, 1st century AD</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11:4</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p:txBody>
          <a:bodyPr/>
          <a:lstStyle/>
          <a:p>
            <a:r>
              <a:rPr lang="en-US" dirty="0"/>
              <a:t>David sent messengers and took her, and she came to him, and he lay with her</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4644" y="3123197"/>
            <a:ext cx="649287" cy="59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7557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4 0Adds 2012\19 Museum\McKinny museums\Hecht Museum\Phoenician Exhibit with Achzib Cemetery\Phoenician female figurine, pregnant with hand on belly, 6th-5th c BC, cm1706260766.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7139" b="6649"/>
          <a:stretch/>
        </p:blipFill>
        <p:spPr bwMode="auto">
          <a:xfrm>
            <a:off x="2184595" y="365761"/>
            <a:ext cx="4774811" cy="61539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Phoenician female figurine, pregnant with hand on belly, 6th–5th centuries BC</a:t>
            </a:r>
          </a:p>
        </p:txBody>
      </p:sp>
      <p:sp>
        <p:nvSpPr>
          <p:cNvPr id="3" name="Text Placeholder 2"/>
          <p:cNvSpPr>
            <a:spLocks noGrp="1"/>
          </p:cNvSpPr>
          <p:nvPr>
            <p:ph type="body" sz="quarter" idx="12"/>
          </p:nvPr>
        </p:nvSpPr>
        <p:spPr/>
        <p:txBody>
          <a:bodyPr/>
          <a:lstStyle/>
          <a:p>
            <a:r>
              <a:rPr lang="en-US" dirty="0"/>
              <a:t>11:5</a:t>
            </a:r>
          </a:p>
        </p:txBody>
      </p:sp>
      <p:sp>
        <p:nvSpPr>
          <p:cNvPr id="4" name="Title 3"/>
          <p:cNvSpPr>
            <a:spLocks noGrp="1"/>
          </p:cNvSpPr>
          <p:nvPr>
            <p:ph type="title"/>
          </p:nvPr>
        </p:nvSpPr>
        <p:spPr/>
        <p:txBody>
          <a:bodyPr/>
          <a:lstStyle/>
          <a:p>
            <a:r>
              <a:rPr lang="en-US" dirty="0"/>
              <a:t>Then the woman conceived, and she sent and told David, “I am pregnant”</a:t>
            </a:r>
          </a:p>
        </p:txBody>
      </p:sp>
    </p:spTree>
    <p:extLst>
      <p:ext uri="{BB962C8B-B14F-4D97-AF65-F5344CB8AC3E}">
        <p14:creationId xmlns:p14="http://schemas.microsoft.com/office/powerpoint/2010/main" val="29279791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4 0Adds 2012\19 Museum\US Museums\U of Pennsylvania Museum\Canaan and Ancient Israel\Beth Shean, Phoenician type pregnant female figurine, Iron III, 586-450 BC, adr1605267135.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2894211" y="0"/>
            <a:ext cx="33539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Phoenician type pregnant female figurine, from Beth-</a:t>
            </a:r>
            <a:r>
              <a:rPr lang="en-US" dirty="0" err="1"/>
              <a:t>shean</a:t>
            </a:r>
            <a:r>
              <a:rPr lang="en-US" dirty="0"/>
              <a:t>, 6th–5th centuries BC</a:t>
            </a:r>
          </a:p>
        </p:txBody>
      </p:sp>
      <p:sp>
        <p:nvSpPr>
          <p:cNvPr id="3" name="Text Placeholder 2"/>
          <p:cNvSpPr>
            <a:spLocks noGrp="1"/>
          </p:cNvSpPr>
          <p:nvPr>
            <p:ph type="body" sz="quarter" idx="12"/>
          </p:nvPr>
        </p:nvSpPr>
        <p:spPr/>
        <p:txBody>
          <a:bodyPr/>
          <a:lstStyle/>
          <a:p>
            <a:r>
              <a:rPr lang="en-US" dirty="0"/>
              <a:t>11:5</a:t>
            </a:r>
          </a:p>
        </p:txBody>
      </p:sp>
      <p:sp>
        <p:nvSpPr>
          <p:cNvPr id="4" name="Title 3"/>
          <p:cNvSpPr>
            <a:spLocks noGrp="1"/>
          </p:cNvSpPr>
          <p:nvPr>
            <p:ph type="title"/>
          </p:nvPr>
        </p:nvSpPr>
        <p:spPr/>
        <p:txBody>
          <a:bodyPr/>
          <a:lstStyle/>
          <a:p>
            <a:r>
              <a:rPr lang="en-US" dirty="0"/>
              <a:t>Then the woman conceived, and she sent and told David, “I am pregnant”</a:t>
            </a:r>
          </a:p>
        </p:txBody>
      </p:sp>
    </p:spTree>
    <p:extLst>
      <p:ext uri="{BB962C8B-B14F-4D97-AF65-F5344CB8AC3E}">
        <p14:creationId xmlns:p14="http://schemas.microsoft.com/office/powerpoint/2010/main" val="26869416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Joab</a:t>
            </a:r>
            <a:r>
              <a:rPr lang="en-US" dirty="0"/>
              <a:t> Street” sign in Jerusalem</a:t>
            </a:r>
          </a:p>
        </p:txBody>
      </p:sp>
      <p:sp>
        <p:nvSpPr>
          <p:cNvPr id="3" name="Text Placeholder 2"/>
          <p:cNvSpPr>
            <a:spLocks noGrp="1"/>
          </p:cNvSpPr>
          <p:nvPr>
            <p:ph type="body" sz="quarter" idx="12"/>
          </p:nvPr>
        </p:nvSpPr>
        <p:spPr/>
        <p:txBody>
          <a:bodyPr/>
          <a:lstStyle/>
          <a:p>
            <a:r>
              <a:rPr lang="en-US" dirty="0"/>
              <a:t>11:6</a:t>
            </a:r>
          </a:p>
        </p:txBody>
      </p:sp>
      <p:sp>
        <p:nvSpPr>
          <p:cNvPr id="4" name="Title 3"/>
          <p:cNvSpPr>
            <a:spLocks noGrp="1"/>
          </p:cNvSpPr>
          <p:nvPr>
            <p:ph type="title"/>
          </p:nvPr>
        </p:nvSpPr>
        <p:spPr/>
        <p:txBody>
          <a:bodyPr/>
          <a:lstStyle/>
          <a:p>
            <a:r>
              <a:rPr lang="en-US" dirty="0"/>
              <a:t>Then David sent to Joab, saying, “Send me Uriah the Hittite.” So Joab sent Uriah to David</a:t>
            </a:r>
          </a:p>
        </p:txBody>
      </p:sp>
      <p:pic>
        <p:nvPicPr>
          <p:cNvPr id="6" name="Picture 5">
            <a:extLst>
              <a:ext uri="{FF2B5EF4-FFF2-40B4-BE49-F238E27FC236}">
                <a16:creationId xmlns:a16="http://schemas.microsoft.com/office/drawing/2014/main" id="{CA885503-869D-4B72-9318-253732E8E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9276086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2 HVHL\46 Traditional Life and Customs\Home Life, Food Preparation\Beersheba feast, group of Bedouins eating from tray, mat02959.jpg"/>
          <p:cNvPicPr>
            <a:picLocks noChangeAspect="1" noChangeArrowheads="1"/>
          </p:cNvPicPr>
          <p:nvPr/>
        </p:nvPicPr>
        <p:blipFill rotWithShape="1">
          <a:blip r:embed="rId3">
            <a:extLst>
              <a:ext uri="{28A0092B-C50C-407E-A947-70E740481C1C}">
                <a14:useLocalDpi xmlns:a14="http://schemas.microsoft.com/office/drawing/2010/main" val="0"/>
              </a:ext>
            </a:extLst>
          </a:blip>
          <a:srcRect t="7522" b="17256"/>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Beersheba feast, group of Bedouins eating from tray</a:t>
            </a:r>
          </a:p>
        </p:txBody>
      </p:sp>
      <p:sp>
        <p:nvSpPr>
          <p:cNvPr id="3" name="Text Placeholder 2"/>
          <p:cNvSpPr>
            <a:spLocks noGrp="1"/>
          </p:cNvSpPr>
          <p:nvPr>
            <p:ph type="body" sz="quarter" idx="12"/>
          </p:nvPr>
        </p:nvSpPr>
        <p:spPr/>
        <p:txBody>
          <a:bodyPr/>
          <a:lstStyle/>
          <a:p>
            <a:r>
              <a:rPr lang="en-US" dirty="0"/>
              <a:t>11:7</a:t>
            </a:r>
          </a:p>
        </p:txBody>
      </p:sp>
      <p:sp>
        <p:nvSpPr>
          <p:cNvPr id="4" name="Title 3"/>
          <p:cNvSpPr>
            <a:spLocks noGrp="1"/>
          </p:cNvSpPr>
          <p:nvPr>
            <p:ph type="title"/>
          </p:nvPr>
        </p:nvSpPr>
        <p:spPr/>
        <p:txBody>
          <a:bodyPr/>
          <a:lstStyle/>
          <a:p>
            <a:r>
              <a:rPr lang="en-US" dirty="0"/>
              <a:t>Then David asked Uriah about the welfare of Joab and the people</a:t>
            </a:r>
          </a:p>
        </p:txBody>
      </p:sp>
    </p:spTree>
    <p:extLst>
      <p:ext uri="{BB962C8B-B14F-4D97-AF65-F5344CB8AC3E}">
        <p14:creationId xmlns:p14="http://schemas.microsoft.com/office/powerpoint/2010/main" val="22386197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077 Ablutions after a mid day meal.jpg"/>
          <p:cNvPicPr>
            <a:picLocks noChangeAspect="1"/>
          </p:cNvPicPr>
          <p:nvPr/>
        </p:nvPicPr>
        <p:blipFill rotWithShape="1">
          <a:blip r:embed="rId3">
            <a:extLst>
              <a:ext uri="{28A0092B-C50C-407E-A947-70E740481C1C}">
                <a14:useLocalDpi xmlns:a14="http://schemas.microsoft.com/office/drawing/2010/main" val="0"/>
              </a:ext>
            </a:extLst>
          </a:blip>
          <a:srcRect l="3918" t="2500" r="3596"/>
          <a:stretch/>
        </p:blipFill>
        <p:spPr>
          <a:xfrm>
            <a:off x="1847850" y="0"/>
            <a:ext cx="5467350" cy="6686550"/>
          </a:xfrm>
          <a:prstGeom prst="rect">
            <a:avLst/>
          </a:prstGeom>
        </p:spPr>
      </p:pic>
      <p:sp>
        <p:nvSpPr>
          <p:cNvPr id="2" name="Text Placeholder 1"/>
          <p:cNvSpPr>
            <a:spLocks noGrp="1"/>
          </p:cNvSpPr>
          <p:nvPr>
            <p:ph type="body" sz="quarter" idx="10"/>
          </p:nvPr>
        </p:nvSpPr>
        <p:spPr/>
        <p:txBody>
          <a:bodyPr/>
          <a:lstStyle/>
          <a:p>
            <a:r>
              <a:rPr lang="en-US" dirty="0"/>
              <a:t>Illustration of ablutions after a midday meal</a:t>
            </a:r>
          </a:p>
        </p:txBody>
      </p:sp>
      <p:sp>
        <p:nvSpPr>
          <p:cNvPr id="3" name="Text Placeholder 2"/>
          <p:cNvSpPr>
            <a:spLocks noGrp="1"/>
          </p:cNvSpPr>
          <p:nvPr>
            <p:ph type="body" sz="quarter" idx="12"/>
          </p:nvPr>
        </p:nvSpPr>
        <p:spPr/>
        <p:txBody>
          <a:bodyPr/>
          <a:lstStyle/>
          <a:p>
            <a:r>
              <a:rPr lang="en-US" dirty="0"/>
              <a:t>11:8</a:t>
            </a:r>
          </a:p>
        </p:txBody>
      </p:sp>
      <p:sp>
        <p:nvSpPr>
          <p:cNvPr id="4" name="Title 3"/>
          <p:cNvSpPr>
            <a:spLocks noGrp="1"/>
          </p:cNvSpPr>
          <p:nvPr>
            <p:ph type="title"/>
          </p:nvPr>
        </p:nvSpPr>
        <p:spPr/>
        <p:txBody>
          <a:bodyPr/>
          <a:lstStyle/>
          <a:p>
            <a:r>
              <a:rPr lang="en-US" dirty="0"/>
              <a:t>David said, “Go down to your house and wash your feet.” So Uriah left the king’s house</a:t>
            </a:r>
          </a:p>
        </p:txBody>
      </p:sp>
    </p:spTree>
    <p:extLst>
      <p:ext uri="{BB962C8B-B14F-4D97-AF65-F5344CB8AC3E}">
        <p14:creationId xmlns:p14="http://schemas.microsoft.com/office/powerpoint/2010/main" val="9277577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en carrying rabbits, fattened fowl, and fruit to Assyrian king, Layard.jpg"/>
          <p:cNvPicPr>
            <a:picLocks noChangeAspect="1"/>
          </p:cNvPicPr>
          <p:nvPr/>
        </p:nvPicPr>
        <p:blipFill rotWithShape="1">
          <a:blip r:embed="rId3">
            <a:extLst>
              <a:ext uri="{28A0092B-C50C-407E-A947-70E740481C1C}">
                <a14:useLocalDpi xmlns:a14="http://schemas.microsoft.com/office/drawing/2010/main" val="0"/>
              </a:ext>
            </a:extLst>
          </a:blip>
          <a:srcRect t="2864" r="1119" b="2900"/>
          <a:stretch/>
        </p:blipFill>
        <p:spPr>
          <a:xfrm>
            <a:off x="0" y="-1"/>
            <a:ext cx="9144000" cy="6728605"/>
          </a:xfrm>
          <a:prstGeom prst="rect">
            <a:avLst/>
          </a:prstGeom>
        </p:spPr>
      </p:pic>
      <p:sp>
        <p:nvSpPr>
          <p:cNvPr id="2" name="Text Placeholder 1"/>
          <p:cNvSpPr>
            <a:spLocks noGrp="1"/>
          </p:cNvSpPr>
          <p:nvPr>
            <p:ph type="body" sz="quarter" idx="10"/>
          </p:nvPr>
        </p:nvSpPr>
        <p:spPr/>
        <p:txBody>
          <a:bodyPr/>
          <a:lstStyle/>
          <a:p>
            <a:r>
              <a:rPr lang="en-US" dirty="0"/>
              <a:t>Relief of men carrying rabbits, fattened fowl, and fruit to the Assyrian king (sketch)</a:t>
            </a:r>
          </a:p>
        </p:txBody>
      </p:sp>
      <p:sp>
        <p:nvSpPr>
          <p:cNvPr id="3" name="Text Placeholder 2"/>
          <p:cNvSpPr>
            <a:spLocks noGrp="1"/>
          </p:cNvSpPr>
          <p:nvPr>
            <p:ph type="body" sz="quarter" idx="12"/>
          </p:nvPr>
        </p:nvSpPr>
        <p:spPr/>
        <p:txBody>
          <a:bodyPr/>
          <a:lstStyle/>
          <a:p>
            <a:r>
              <a:rPr lang="en-US" dirty="0"/>
              <a:t>11:8</a:t>
            </a:r>
          </a:p>
        </p:txBody>
      </p:sp>
      <p:sp>
        <p:nvSpPr>
          <p:cNvPr id="4" name="Title 3"/>
          <p:cNvSpPr>
            <a:spLocks noGrp="1"/>
          </p:cNvSpPr>
          <p:nvPr>
            <p:ph type="title"/>
          </p:nvPr>
        </p:nvSpPr>
        <p:spPr/>
        <p:txBody>
          <a:bodyPr/>
          <a:lstStyle/>
          <a:p>
            <a:r>
              <a:rPr lang="en-US" dirty="0"/>
              <a:t>And a gift from the king was sent out after him</a:t>
            </a:r>
          </a:p>
        </p:txBody>
      </p:sp>
    </p:spTree>
    <p:extLst>
      <p:ext uri="{BB962C8B-B14F-4D97-AF65-F5344CB8AC3E}">
        <p14:creationId xmlns:p14="http://schemas.microsoft.com/office/powerpoint/2010/main" val="725007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19 Persia-pcb\Persepolis staircase reliefs\Apadana eastern staircase\Southern side\Persepolis apadana east stairs, Armenian delegation, vessel with griffin handles, wearing turban, tb0506181002.jpg"/>
          <p:cNvPicPr>
            <a:picLocks noChangeAspect="1" noChangeArrowheads="1"/>
          </p:cNvPicPr>
          <p:nvPr/>
        </p:nvPicPr>
        <p:blipFill rotWithShape="1">
          <a:blip r:embed="rId3">
            <a:extLst>
              <a:ext uri="{28A0092B-C50C-407E-A947-70E740481C1C}">
                <a14:useLocalDpi xmlns:a14="http://schemas.microsoft.com/office/drawing/2010/main" val="0"/>
              </a:ext>
            </a:extLst>
          </a:blip>
          <a:srcRect r="1639"/>
          <a:stretch/>
        </p:blipFill>
        <p:spPr bwMode="auto">
          <a:xfrm>
            <a:off x="-1" y="369333"/>
            <a:ext cx="9144001" cy="620082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Royal servant bearing a gift for the Persian king, from Persepolis, circa 500 BC</a:t>
            </a:r>
          </a:p>
        </p:txBody>
      </p:sp>
      <p:sp>
        <p:nvSpPr>
          <p:cNvPr id="3" name="Text Placeholder 2"/>
          <p:cNvSpPr>
            <a:spLocks noGrp="1"/>
          </p:cNvSpPr>
          <p:nvPr>
            <p:ph type="body" sz="quarter" idx="12"/>
          </p:nvPr>
        </p:nvSpPr>
        <p:spPr/>
        <p:txBody>
          <a:bodyPr/>
          <a:lstStyle/>
          <a:p>
            <a:r>
              <a:rPr lang="en-US" dirty="0"/>
              <a:t>11:8</a:t>
            </a:r>
          </a:p>
        </p:txBody>
      </p:sp>
      <p:sp>
        <p:nvSpPr>
          <p:cNvPr id="4" name="Title 3"/>
          <p:cNvSpPr>
            <a:spLocks noGrp="1"/>
          </p:cNvSpPr>
          <p:nvPr>
            <p:ph type="title"/>
          </p:nvPr>
        </p:nvSpPr>
        <p:spPr/>
        <p:txBody>
          <a:bodyPr/>
          <a:lstStyle/>
          <a:p>
            <a:r>
              <a:rPr lang="en-US" dirty="0"/>
              <a:t>And a gift from the king was sent out after him</a:t>
            </a:r>
          </a:p>
        </p:txBody>
      </p:sp>
    </p:spTree>
    <p:extLst>
      <p:ext uri="{BB962C8B-B14F-4D97-AF65-F5344CB8AC3E}">
        <p14:creationId xmlns:p14="http://schemas.microsoft.com/office/powerpoint/2010/main" val="33021946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Men sleeping next to a campfire, reign of Akhenaten, 14th century BC</a:t>
            </a:r>
          </a:p>
        </p:txBody>
      </p:sp>
      <p:sp>
        <p:nvSpPr>
          <p:cNvPr id="3" name="Text Placeholder 2"/>
          <p:cNvSpPr>
            <a:spLocks noGrp="1"/>
          </p:cNvSpPr>
          <p:nvPr>
            <p:ph type="body" sz="quarter" idx="12"/>
          </p:nvPr>
        </p:nvSpPr>
        <p:spPr/>
        <p:txBody>
          <a:bodyPr/>
          <a:lstStyle/>
          <a:p>
            <a:r>
              <a:rPr lang="en-US" dirty="0"/>
              <a:t>11:9</a:t>
            </a:r>
          </a:p>
        </p:txBody>
      </p:sp>
      <p:sp>
        <p:nvSpPr>
          <p:cNvPr id="4" name="Title 3"/>
          <p:cNvSpPr>
            <a:spLocks noGrp="1"/>
          </p:cNvSpPr>
          <p:nvPr>
            <p:ph type="title"/>
          </p:nvPr>
        </p:nvSpPr>
        <p:spPr/>
        <p:txBody>
          <a:bodyPr/>
          <a:lstStyle/>
          <a:p>
            <a:r>
              <a:rPr lang="en-US" dirty="0"/>
              <a:t>But Uriah slept at the door of the king’s house with all the servants of his lord</a:t>
            </a:r>
          </a:p>
        </p:txBody>
      </p:sp>
      <p:pic>
        <p:nvPicPr>
          <p:cNvPr id="14338" name="Picture 2" descr="C:\Users\Kris\Documents\Bolen\04 0Adds 2012\19 Museum\US Museums\Brooklyn Museum-pcb\Egypt\6-Amarna Period\Tell el-Amarna probably, men sleeping next to campfire, reign of Akhenaten, 18th dynasty, adr1606020771.jpg"/>
          <p:cNvPicPr>
            <a:picLocks noChangeAspect="1" noChangeArrowheads="1"/>
          </p:cNvPicPr>
          <p:nvPr/>
        </p:nvPicPr>
        <p:blipFill rotWithShape="1">
          <a:blip r:embed="rId3">
            <a:extLst>
              <a:ext uri="{28A0092B-C50C-407E-A947-70E740481C1C}">
                <a14:useLocalDpi xmlns:a14="http://schemas.microsoft.com/office/drawing/2010/main" val="0"/>
              </a:ext>
            </a:extLst>
          </a:blip>
          <a:srcRect l="987"/>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41124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map&#10;&#10;Description automatically generated">
            <a:extLst>
              <a:ext uri="{FF2B5EF4-FFF2-40B4-BE49-F238E27FC236}">
                <a16:creationId xmlns:a16="http://schemas.microsoft.com/office/drawing/2014/main" id="{09D6ABE3-5656-4640-941A-CDA42A5217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
            <a:ext cx="9144000" cy="6839712"/>
          </a:xfrm>
          <a:prstGeom prst="rect">
            <a:avLst/>
          </a:prstGeom>
        </p:spPr>
      </p:pic>
      <p:sp>
        <p:nvSpPr>
          <p:cNvPr id="2" name="Text Placeholder 1"/>
          <p:cNvSpPr>
            <a:spLocks noGrp="1"/>
          </p:cNvSpPr>
          <p:nvPr>
            <p:ph type="body" sz="quarter" idx="10"/>
          </p:nvPr>
        </p:nvSpPr>
        <p:spPr/>
        <p:txBody>
          <a:bodyPr/>
          <a:lstStyle/>
          <a:p>
            <a:r>
              <a:rPr lang="en-US" dirty="0"/>
              <a:t>Map of Judah and Ammon, highlighting Jerusalem and </a:t>
            </a:r>
            <a:r>
              <a:rPr lang="en-US" dirty="0" err="1"/>
              <a:t>Rabbah</a:t>
            </a:r>
            <a:r>
              <a:rPr lang="en-US" dirty="0"/>
              <a:t>/</a:t>
            </a:r>
            <a:r>
              <a:rPr lang="en-US" dirty="0" err="1"/>
              <a:t>Rabbat</a:t>
            </a:r>
            <a:r>
              <a:rPr lang="en-US" dirty="0"/>
              <a:t>-Ammon</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David sent Joab and all his men . . . , and they destroyed the Ammonites and besieged Rabbah</a:t>
            </a:r>
          </a:p>
        </p:txBody>
      </p:sp>
      <p:sp>
        <p:nvSpPr>
          <p:cNvPr id="7" name="Oval 6">
            <a:extLst>
              <a:ext uri="{FF2B5EF4-FFF2-40B4-BE49-F238E27FC236}">
                <a16:creationId xmlns:a16="http://schemas.microsoft.com/office/drawing/2014/main" id="{1281777D-4CF9-47D2-BE98-46C779E9B866}"/>
              </a:ext>
            </a:extLst>
          </p:cNvPr>
          <p:cNvSpPr/>
          <p:nvPr/>
        </p:nvSpPr>
        <p:spPr>
          <a:xfrm>
            <a:off x="6315075" y="2070259"/>
            <a:ext cx="1764030" cy="861536"/>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8" name="Oval 7">
            <a:extLst>
              <a:ext uri="{FF2B5EF4-FFF2-40B4-BE49-F238E27FC236}">
                <a16:creationId xmlns:a16="http://schemas.microsoft.com/office/drawing/2014/main" id="{96735FD8-183B-4F5B-93C0-AD9BA46ADC61}"/>
              </a:ext>
            </a:extLst>
          </p:cNvPr>
          <p:cNvSpPr/>
          <p:nvPr/>
        </p:nvSpPr>
        <p:spPr>
          <a:xfrm>
            <a:off x="1345565" y="3947049"/>
            <a:ext cx="1184275" cy="452231"/>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1373076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1b PLBL, PCB size\03 Jerusalem\Church of Holy Sepulcher\Holy Sepulcher cracked column and locked doors at night, adr080726182.jpg"/>
          <p:cNvPicPr>
            <a:picLocks noChangeAspect="1" noChangeArrowheads="1"/>
          </p:cNvPicPr>
          <p:nvPr/>
        </p:nvPicPr>
        <p:blipFill rotWithShape="1">
          <a:blip r:embed="rId3">
            <a:extLst>
              <a:ext uri="{28A0092B-C50C-407E-A947-70E740481C1C}">
                <a14:useLocalDpi xmlns:a14="http://schemas.microsoft.com/office/drawing/2010/main" val="0"/>
              </a:ext>
            </a:extLst>
          </a:blip>
          <a:srcRect l="1852"/>
          <a:stretch/>
        </p:blipFill>
        <p:spPr bwMode="auto">
          <a:xfrm>
            <a:off x="0" y="324828"/>
            <a:ext cx="9144000" cy="619484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Wooden double doors, closed at night, at the Church of the Holy Sepulcher, Jerusalem</a:t>
            </a:r>
          </a:p>
        </p:txBody>
      </p:sp>
      <p:sp>
        <p:nvSpPr>
          <p:cNvPr id="3" name="Text Placeholder 2"/>
          <p:cNvSpPr>
            <a:spLocks noGrp="1"/>
          </p:cNvSpPr>
          <p:nvPr>
            <p:ph type="body" sz="quarter" idx="12"/>
          </p:nvPr>
        </p:nvSpPr>
        <p:spPr/>
        <p:txBody>
          <a:bodyPr/>
          <a:lstStyle/>
          <a:p>
            <a:r>
              <a:rPr lang="en-US" dirty="0"/>
              <a:t>11:9</a:t>
            </a:r>
          </a:p>
        </p:txBody>
      </p:sp>
      <p:sp>
        <p:nvSpPr>
          <p:cNvPr id="4" name="Title 3"/>
          <p:cNvSpPr>
            <a:spLocks noGrp="1"/>
          </p:cNvSpPr>
          <p:nvPr>
            <p:ph type="title"/>
          </p:nvPr>
        </p:nvSpPr>
        <p:spPr/>
        <p:txBody>
          <a:bodyPr/>
          <a:lstStyle/>
          <a:p>
            <a:r>
              <a:rPr lang="en-US" dirty="0"/>
              <a:t>But Uriah slept at the door of the king’s house with all the servants of his lord</a:t>
            </a:r>
          </a:p>
        </p:txBody>
      </p:sp>
    </p:spTree>
    <p:extLst>
      <p:ext uri="{BB962C8B-B14F-4D97-AF65-F5344CB8AC3E}">
        <p14:creationId xmlns:p14="http://schemas.microsoft.com/office/powerpoint/2010/main" val="23388834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Ashmolean-pcb\Ancient Egypt and Nubia\Tell el-Amarna, doorkeeper sleeping while on duty in palace, 18th dynasty, adr18051834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144000" cy="63373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Doorkeeper sleeping while on duty at the palace, from Tell el-Amarna, 14th century BC</a:t>
            </a:r>
          </a:p>
        </p:txBody>
      </p:sp>
      <p:sp>
        <p:nvSpPr>
          <p:cNvPr id="3" name="Text Placeholder 2"/>
          <p:cNvSpPr>
            <a:spLocks noGrp="1"/>
          </p:cNvSpPr>
          <p:nvPr>
            <p:ph type="body" sz="quarter" idx="12"/>
          </p:nvPr>
        </p:nvSpPr>
        <p:spPr/>
        <p:txBody>
          <a:bodyPr/>
          <a:lstStyle/>
          <a:p>
            <a:r>
              <a:rPr lang="en-US" dirty="0"/>
              <a:t>11:10</a:t>
            </a:r>
          </a:p>
        </p:txBody>
      </p:sp>
      <p:sp>
        <p:nvSpPr>
          <p:cNvPr id="4" name="Title 3"/>
          <p:cNvSpPr>
            <a:spLocks noGrp="1"/>
          </p:cNvSpPr>
          <p:nvPr>
            <p:ph type="title"/>
          </p:nvPr>
        </p:nvSpPr>
        <p:spPr/>
        <p:txBody>
          <a:bodyPr/>
          <a:lstStyle/>
          <a:p>
            <a:r>
              <a:rPr lang="en-US" dirty="0"/>
              <a:t>Then they told David, “Uriah did not go down to his house”</a:t>
            </a:r>
          </a:p>
        </p:txBody>
      </p:sp>
    </p:spTree>
    <p:extLst>
      <p:ext uri="{BB962C8B-B14F-4D97-AF65-F5344CB8AC3E}">
        <p14:creationId xmlns:p14="http://schemas.microsoft.com/office/powerpoint/2010/main" val="41137845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11:11</a:t>
            </a:r>
          </a:p>
        </p:txBody>
      </p:sp>
      <p:sp>
        <p:nvSpPr>
          <p:cNvPr id="4" name="Title 3"/>
          <p:cNvSpPr>
            <a:spLocks noGrp="1"/>
          </p:cNvSpPr>
          <p:nvPr>
            <p:ph type="title"/>
          </p:nvPr>
        </p:nvSpPr>
        <p:spPr/>
        <p:txBody>
          <a:bodyPr/>
          <a:lstStyle/>
          <a:p>
            <a:r>
              <a:rPr lang="en-US" dirty="0"/>
              <a:t>Uriah said to David, “The ark and Israel and Judah are staying in tents”</a:t>
            </a:r>
          </a:p>
        </p:txBody>
      </p:sp>
      <p:pic>
        <p:nvPicPr>
          <p:cNvPr id="5" name="Picture 4" descr="Tabernacle model Ark of the Covenant in Holy of Holies, tb05220837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543467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6 Traditional Life and Customs\Home Life, Weddings\Bedouin wedding, sunset over Bedouin camp in Moab, mat0134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camp in Moab, circa 1910</a:t>
            </a:r>
          </a:p>
        </p:txBody>
      </p:sp>
      <p:sp>
        <p:nvSpPr>
          <p:cNvPr id="3" name="Text Placeholder 2"/>
          <p:cNvSpPr>
            <a:spLocks noGrp="1"/>
          </p:cNvSpPr>
          <p:nvPr>
            <p:ph type="body" sz="quarter" idx="12"/>
          </p:nvPr>
        </p:nvSpPr>
        <p:spPr/>
        <p:txBody>
          <a:bodyPr/>
          <a:lstStyle/>
          <a:p>
            <a:r>
              <a:rPr lang="en-US" dirty="0"/>
              <a:t>11:11</a:t>
            </a:r>
          </a:p>
        </p:txBody>
      </p:sp>
      <p:sp>
        <p:nvSpPr>
          <p:cNvPr id="4" name="Title 3"/>
          <p:cNvSpPr>
            <a:spLocks noGrp="1"/>
          </p:cNvSpPr>
          <p:nvPr>
            <p:ph type="title"/>
          </p:nvPr>
        </p:nvSpPr>
        <p:spPr/>
        <p:txBody>
          <a:bodyPr/>
          <a:lstStyle/>
          <a:p>
            <a:r>
              <a:rPr lang="en-US" dirty="0"/>
              <a:t>Uriah said to David, “The ark and Israel and Judah are staying in tents”</a:t>
            </a:r>
          </a:p>
        </p:txBody>
      </p:sp>
    </p:spTree>
    <p:extLst>
      <p:ext uri="{BB962C8B-B14F-4D97-AF65-F5344CB8AC3E}">
        <p14:creationId xmlns:p14="http://schemas.microsoft.com/office/powerpoint/2010/main" val="37746925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9 American Colony Matson additional\matson15k2-pcb\_HVHL\49 American Colony Matson additional\Matson15k2\Jordan Syria\Bedouin tent at Ghor es-Safieh, mat182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3038"/>
            <a:ext cx="9144000" cy="65103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tent at </a:t>
            </a:r>
            <a:r>
              <a:rPr lang="en-US" dirty="0" err="1"/>
              <a:t>Ghor</a:t>
            </a:r>
            <a:r>
              <a:rPr lang="en-US" dirty="0"/>
              <a:t> </a:t>
            </a:r>
            <a:r>
              <a:rPr lang="en-US" dirty="0" err="1"/>
              <a:t>es-Safieh</a:t>
            </a:r>
            <a:r>
              <a:rPr lang="en-US" dirty="0"/>
              <a:t>, circa 1935</a:t>
            </a:r>
          </a:p>
        </p:txBody>
      </p:sp>
      <p:sp>
        <p:nvSpPr>
          <p:cNvPr id="3" name="Text Placeholder 2"/>
          <p:cNvSpPr>
            <a:spLocks noGrp="1"/>
          </p:cNvSpPr>
          <p:nvPr>
            <p:ph type="body" sz="quarter" idx="12"/>
          </p:nvPr>
        </p:nvSpPr>
        <p:spPr/>
        <p:txBody>
          <a:bodyPr/>
          <a:lstStyle/>
          <a:p>
            <a:r>
              <a:rPr lang="en-US" dirty="0"/>
              <a:t>11:11</a:t>
            </a:r>
          </a:p>
        </p:txBody>
      </p:sp>
      <p:sp>
        <p:nvSpPr>
          <p:cNvPr id="4" name="Title 3"/>
          <p:cNvSpPr>
            <a:spLocks noGrp="1"/>
          </p:cNvSpPr>
          <p:nvPr>
            <p:ph type="title"/>
          </p:nvPr>
        </p:nvSpPr>
        <p:spPr/>
        <p:txBody>
          <a:bodyPr/>
          <a:lstStyle/>
          <a:p>
            <a:r>
              <a:rPr lang="en-US" dirty="0"/>
              <a:t>Uriah said to David, “The ark and Israel and Judah are staying in tents”</a:t>
            </a:r>
          </a:p>
        </p:txBody>
      </p:sp>
    </p:spTree>
    <p:extLst>
      <p:ext uri="{BB962C8B-B14F-4D97-AF65-F5344CB8AC3E}">
        <p14:creationId xmlns:p14="http://schemas.microsoft.com/office/powerpoint/2010/main" val="13864454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Plain north of Amman"/>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Plain north of Amman</a:t>
            </a:r>
          </a:p>
        </p:txBody>
      </p:sp>
      <p:sp>
        <p:nvSpPr>
          <p:cNvPr id="3" name="Text Placeholder 2"/>
          <p:cNvSpPr>
            <a:spLocks noGrp="1"/>
          </p:cNvSpPr>
          <p:nvPr>
            <p:ph type="body" sz="quarter" idx="12"/>
          </p:nvPr>
        </p:nvSpPr>
        <p:spPr/>
        <p:txBody>
          <a:bodyPr/>
          <a:lstStyle/>
          <a:p>
            <a:r>
              <a:rPr lang="en-US" dirty="0"/>
              <a:t>11:11</a:t>
            </a:r>
          </a:p>
        </p:txBody>
      </p:sp>
      <p:sp>
        <p:nvSpPr>
          <p:cNvPr id="4" name="Title 3"/>
          <p:cNvSpPr>
            <a:spLocks noGrp="1"/>
          </p:cNvSpPr>
          <p:nvPr>
            <p:ph type="title"/>
          </p:nvPr>
        </p:nvSpPr>
        <p:spPr/>
        <p:txBody>
          <a:bodyPr/>
          <a:lstStyle/>
          <a:p>
            <a:r>
              <a:rPr lang="en-US" dirty="0"/>
              <a:t>My lord Joab and the servants of my lord are encamped in the open field</a:t>
            </a:r>
          </a:p>
        </p:txBody>
      </p:sp>
    </p:spTree>
    <p:extLst>
      <p:ext uri="{BB962C8B-B14F-4D97-AF65-F5344CB8AC3E}">
        <p14:creationId xmlns:p14="http://schemas.microsoft.com/office/powerpoint/2010/main" val="3274286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Public domain or CC-pcb\Public1-pcb\Camp in the wilderness of Sinai, nypl8526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Small encampment in the wilderness of Sinai</a:t>
            </a:r>
          </a:p>
        </p:txBody>
      </p:sp>
      <p:sp>
        <p:nvSpPr>
          <p:cNvPr id="3" name="Text Placeholder 2"/>
          <p:cNvSpPr>
            <a:spLocks noGrp="1"/>
          </p:cNvSpPr>
          <p:nvPr>
            <p:ph type="body" sz="quarter" idx="12"/>
          </p:nvPr>
        </p:nvSpPr>
        <p:spPr/>
        <p:txBody>
          <a:bodyPr/>
          <a:lstStyle/>
          <a:p>
            <a:r>
              <a:rPr lang="fi-FI" dirty="0"/>
              <a:t>11:11</a:t>
            </a:r>
            <a:endParaRPr lang="en-US" dirty="0"/>
          </a:p>
        </p:txBody>
      </p:sp>
      <p:sp>
        <p:nvSpPr>
          <p:cNvPr id="4" name="Title 3"/>
          <p:cNvSpPr>
            <a:spLocks noGrp="1"/>
          </p:cNvSpPr>
          <p:nvPr>
            <p:ph type="title"/>
          </p:nvPr>
        </p:nvSpPr>
        <p:spPr/>
        <p:txBody>
          <a:bodyPr/>
          <a:lstStyle/>
          <a:p>
            <a:r>
              <a:rPr lang="en-US" dirty="0"/>
              <a:t>My lord Joab and the servants of my lord are encamped in the open field</a:t>
            </a:r>
          </a:p>
        </p:txBody>
      </p:sp>
    </p:spTree>
    <p:extLst>
      <p:ext uri="{BB962C8B-B14F-4D97-AF65-F5344CB8AC3E}">
        <p14:creationId xmlns:p14="http://schemas.microsoft.com/office/powerpoint/2010/main" val="37325510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wnloads\Lachish reliefs, panels 15-16, siege camp, tb112004338(1).jpg"/>
          <p:cNvPicPr>
            <a:picLocks noChangeAspect="1" noChangeArrowheads="1"/>
          </p:cNvPicPr>
          <p:nvPr/>
        </p:nvPicPr>
        <p:blipFill rotWithShape="1">
          <a:blip r:embed="rId3">
            <a:extLst>
              <a:ext uri="{28A0092B-C50C-407E-A947-70E740481C1C}">
                <a14:useLocalDpi xmlns:a14="http://schemas.microsoft.com/office/drawing/2010/main" val="0"/>
              </a:ext>
            </a:extLst>
          </a:blip>
          <a:srcRect r="5466"/>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military camp depicted on the Lachish reliefs, from Nineveh, circa 700 BC</a:t>
            </a:r>
          </a:p>
        </p:txBody>
      </p:sp>
      <p:sp>
        <p:nvSpPr>
          <p:cNvPr id="3" name="Text Placeholder 2"/>
          <p:cNvSpPr>
            <a:spLocks noGrp="1"/>
          </p:cNvSpPr>
          <p:nvPr>
            <p:ph type="body" sz="quarter" idx="12"/>
          </p:nvPr>
        </p:nvSpPr>
        <p:spPr/>
        <p:txBody>
          <a:bodyPr/>
          <a:lstStyle/>
          <a:p>
            <a:r>
              <a:rPr lang="fi-FI" dirty="0"/>
              <a:t>11:11</a:t>
            </a:r>
            <a:endParaRPr lang="en-US" dirty="0"/>
          </a:p>
        </p:txBody>
      </p:sp>
      <p:sp>
        <p:nvSpPr>
          <p:cNvPr id="4" name="Title 3"/>
          <p:cNvSpPr>
            <a:spLocks noGrp="1"/>
          </p:cNvSpPr>
          <p:nvPr>
            <p:ph type="title"/>
          </p:nvPr>
        </p:nvSpPr>
        <p:spPr/>
        <p:txBody>
          <a:bodyPr/>
          <a:lstStyle/>
          <a:p>
            <a:r>
              <a:rPr lang="en-US" dirty="0"/>
              <a:t>My lord Joab and the servants of my lord are encamped in the open field</a:t>
            </a:r>
          </a:p>
        </p:txBody>
      </p:sp>
    </p:spTree>
    <p:extLst>
      <p:ext uri="{BB962C8B-B14F-4D97-AF65-F5344CB8AC3E}">
        <p14:creationId xmlns:p14="http://schemas.microsoft.com/office/powerpoint/2010/main" val="39189669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ating meal, mat01233-002.jpg"/>
          <p:cNvPicPr>
            <a:picLocks noChangeAspect="1"/>
          </p:cNvPicPr>
          <p:nvPr/>
        </p:nvPicPr>
        <p:blipFill rotWithShape="1">
          <a:blip r:embed="rId3">
            <a:extLst>
              <a:ext uri="{28A0092B-C50C-407E-A947-70E740481C1C}">
                <a14:useLocalDpi xmlns:a14="http://schemas.microsoft.com/office/drawing/2010/main" val="0"/>
              </a:ext>
            </a:extLst>
          </a:blip>
          <a:srcRect t="24315" b="4226"/>
          <a:stretch/>
        </p:blipFill>
        <p:spPr>
          <a:xfrm>
            <a:off x="1329880" y="76199"/>
            <a:ext cx="6484240" cy="6705601"/>
          </a:xfrm>
          <a:prstGeom prst="rect">
            <a:avLst/>
          </a:prstGeom>
        </p:spPr>
      </p:pic>
      <p:sp>
        <p:nvSpPr>
          <p:cNvPr id="2" name="Text Placeholder 1"/>
          <p:cNvSpPr>
            <a:spLocks noGrp="1"/>
          </p:cNvSpPr>
          <p:nvPr>
            <p:ph type="body" sz="quarter" idx="10"/>
          </p:nvPr>
        </p:nvSpPr>
        <p:spPr/>
        <p:txBody>
          <a:bodyPr/>
          <a:lstStyle/>
          <a:p>
            <a:r>
              <a:rPr lang="en-US" dirty="0"/>
              <a:t>Men sharing a meal</a:t>
            </a:r>
          </a:p>
        </p:txBody>
      </p:sp>
      <p:sp>
        <p:nvSpPr>
          <p:cNvPr id="3" name="Text Placeholder 2"/>
          <p:cNvSpPr>
            <a:spLocks noGrp="1"/>
          </p:cNvSpPr>
          <p:nvPr>
            <p:ph type="body" sz="quarter" idx="12"/>
          </p:nvPr>
        </p:nvSpPr>
        <p:spPr/>
        <p:txBody>
          <a:bodyPr/>
          <a:lstStyle/>
          <a:p>
            <a:r>
              <a:rPr lang="en-US" dirty="0"/>
              <a:t>11:11</a:t>
            </a:r>
          </a:p>
        </p:txBody>
      </p:sp>
      <p:sp>
        <p:nvSpPr>
          <p:cNvPr id="4" name="Title 3"/>
          <p:cNvSpPr>
            <a:spLocks noGrp="1"/>
          </p:cNvSpPr>
          <p:nvPr>
            <p:ph type="title"/>
          </p:nvPr>
        </p:nvSpPr>
        <p:spPr/>
        <p:txBody>
          <a:bodyPr/>
          <a:lstStyle/>
          <a:p>
            <a:r>
              <a:rPr lang="en-US" dirty="0"/>
              <a:t>Shall I then go into my house, to eat and to drink and to lie with my wife?</a:t>
            </a:r>
          </a:p>
        </p:txBody>
      </p:sp>
    </p:spTree>
    <p:extLst>
      <p:ext uri="{BB962C8B-B14F-4D97-AF65-F5344CB8AC3E}">
        <p14:creationId xmlns:p14="http://schemas.microsoft.com/office/powerpoint/2010/main" val="28022695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A49592B-9A77-4075-8BCD-F534473ECA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Eastern slope of the City of David (from the south)</a:t>
            </a:r>
          </a:p>
        </p:txBody>
      </p:sp>
      <p:sp>
        <p:nvSpPr>
          <p:cNvPr id="3" name="Text Placeholder 2"/>
          <p:cNvSpPr>
            <a:spLocks noGrp="1"/>
          </p:cNvSpPr>
          <p:nvPr>
            <p:ph type="body" sz="quarter" idx="12"/>
          </p:nvPr>
        </p:nvSpPr>
        <p:spPr/>
        <p:txBody>
          <a:bodyPr/>
          <a:lstStyle/>
          <a:p>
            <a:r>
              <a:rPr lang="en-US" dirty="0"/>
              <a:t>11:12</a:t>
            </a:r>
          </a:p>
        </p:txBody>
      </p:sp>
      <p:sp>
        <p:nvSpPr>
          <p:cNvPr id="4" name="Title 3"/>
          <p:cNvSpPr>
            <a:spLocks noGrp="1"/>
          </p:cNvSpPr>
          <p:nvPr>
            <p:ph type="title"/>
          </p:nvPr>
        </p:nvSpPr>
        <p:spPr/>
        <p:txBody>
          <a:bodyPr/>
          <a:lstStyle/>
          <a:p>
            <a:r>
              <a:rPr lang="en-US" dirty="0"/>
              <a:t>So Uriah stayed in Jerusalem that day and the next</a:t>
            </a:r>
          </a:p>
        </p:txBody>
      </p:sp>
    </p:spTree>
    <p:extLst>
      <p:ext uri="{BB962C8B-B14F-4D97-AF65-F5344CB8AC3E}">
        <p14:creationId xmlns:p14="http://schemas.microsoft.com/office/powerpoint/2010/main" val="134367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9 American Colony Matson additional\Matson15k1\Jordan\Amman aerial with Citadel and theater from north, 1932, mat159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275"/>
            <a:ext cx="9144000" cy="67754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Citadel of Rabbah, modern Amman (aerial view from the north)</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David sent Joab and all his men . . . , and they destroyed the Ammonites and besieged Rabbah</a:t>
            </a:r>
          </a:p>
        </p:txBody>
      </p:sp>
    </p:spTree>
    <p:extLst>
      <p:ext uri="{BB962C8B-B14F-4D97-AF65-F5344CB8AC3E}">
        <p14:creationId xmlns:p14="http://schemas.microsoft.com/office/powerpoint/2010/main" val="7417522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sculpture, old, photo&#10;&#10;Description automatically generated">
            <a:extLst>
              <a:ext uri="{FF2B5EF4-FFF2-40B4-BE49-F238E27FC236}">
                <a16:creationId xmlns:a16="http://schemas.microsoft.com/office/drawing/2014/main" id="{D517B399-922A-44DA-9A73-0140F0DA5F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292"/>
            <a:ext cx="9144000" cy="6757416"/>
          </a:xfrm>
          <a:prstGeom prst="rect">
            <a:avLst/>
          </a:prstGeom>
        </p:spPr>
      </p:pic>
      <p:sp>
        <p:nvSpPr>
          <p:cNvPr id="2" name="Text Placeholder 1"/>
          <p:cNvSpPr>
            <a:spLocks noGrp="1"/>
          </p:cNvSpPr>
          <p:nvPr>
            <p:ph type="body" sz="quarter" idx="10"/>
          </p:nvPr>
        </p:nvSpPr>
        <p:spPr/>
        <p:txBody>
          <a:bodyPr/>
          <a:lstStyle/>
          <a:p>
            <a:r>
              <a:rPr lang="en-US" dirty="0"/>
              <a:t>Votive relief of drunk Dionysus at banquet, from Athens, 3rd century BC</a:t>
            </a:r>
          </a:p>
        </p:txBody>
      </p:sp>
      <p:sp>
        <p:nvSpPr>
          <p:cNvPr id="3" name="Text Placeholder 2"/>
          <p:cNvSpPr>
            <a:spLocks noGrp="1"/>
          </p:cNvSpPr>
          <p:nvPr>
            <p:ph type="body" sz="quarter" idx="12"/>
          </p:nvPr>
        </p:nvSpPr>
        <p:spPr/>
        <p:txBody>
          <a:bodyPr/>
          <a:lstStyle/>
          <a:p>
            <a:r>
              <a:rPr lang="en-US" dirty="0"/>
              <a:t>11:13</a:t>
            </a:r>
          </a:p>
        </p:txBody>
      </p:sp>
      <p:sp>
        <p:nvSpPr>
          <p:cNvPr id="4" name="Title 3"/>
          <p:cNvSpPr>
            <a:spLocks noGrp="1"/>
          </p:cNvSpPr>
          <p:nvPr>
            <p:ph type="title"/>
          </p:nvPr>
        </p:nvSpPr>
        <p:spPr/>
        <p:txBody>
          <a:bodyPr/>
          <a:lstStyle/>
          <a:p>
            <a:r>
              <a:rPr lang="en-US" dirty="0"/>
              <a:t>When David had called him, he ate and drank before him</a:t>
            </a:r>
          </a:p>
        </p:txBody>
      </p:sp>
    </p:spTree>
    <p:extLst>
      <p:ext uri="{BB962C8B-B14F-4D97-AF65-F5344CB8AC3E}">
        <p14:creationId xmlns:p14="http://schemas.microsoft.com/office/powerpoint/2010/main" val="12049379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Getty Villa\Herculaneum Villa of Papyri\Bronze statue of drunken satyr, Roman, from rectangular peristyle of Villa of Papyri, 1st c BC-1st c AD, tb100919435.jpg"/>
          <p:cNvPicPr>
            <a:picLocks noChangeAspect="1" noChangeArrowheads="1"/>
          </p:cNvPicPr>
          <p:nvPr/>
        </p:nvPicPr>
        <p:blipFill rotWithShape="1">
          <a:blip r:embed="rId3">
            <a:extLst>
              <a:ext uri="{28A0092B-C50C-407E-A947-70E740481C1C}">
                <a14:useLocalDpi xmlns:a14="http://schemas.microsoft.com/office/drawing/2010/main" val="0"/>
              </a:ext>
            </a:extLst>
          </a:blip>
          <a:srcRect b="15660"/>
          <a:stretch/>
        </p:blipFill>
        <p:spPr bwMode="auto">
          <a:xfrm>
            <a:off x="0" y="212725"/>
            <a:ext cx="9144000" cy="64547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statue of a drunken satyr, from Pompeii, circa AD 50</a:t>
            </a:r>
          </a:p>
        </p:txBody>
      </p:sp>
      <p:sp>
        <p:nvSpPr>
          <p:cNvPr id="3" name="Text Placeholder 2"/>
          <p:cNvSpPr>
            <a:spLocks noGrp="1"/>
          </p:cNvSpPr>
          <p:nvPr>
            <p:ph type="body" sz="quarter" idx="12"/>
          </p:nvPr>
        </p:nvSpPr>
        <p:spPr/>
        <p:txBody>
          <a:bodyPr/>
          <a:lstStyle/>
          <a:p>
            <a:r>
              <a:rPr lang="en-US" dirty="0"/>
              <a:t>11:13</a:t>
            </a:r>
          </a:p>
        </p:txBody>
      </p:sp>
      <p:sp>
        <p:nvSpPr>
          <p:cNvPr id="4" name="Title 3"/>
          <p:cNvSpPr>
            <a:spLocks noGrp="1"/>
          </p:cNvSpPr>
          <p:nvPr>
            <p:ph type="title"/>
          </p:nvPr>
        </p:nvSpPr>
        <p:spPr/>
        <p:txBody>
          <a:bodyPr/>
          <a:lstStyle/>
          <a:p>
            <a:r>
              <a:rPr lang="en-US" dirty="0"/>
              <a:t>And David invited him, and he ate and drank before him, and he made him drunk</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6638" y="4048123"/>
            <a:ext cx="9810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20760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0B9CC752-D29E-40DB-9ACB-9BE151D14F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012"/>
            <a:ext cx="9144000" cy="6665976"/>
          </a:xfrm>
          <a:prstGeom prst="rect">
            <a:avLst/>
          </a:prstGeom>
        </p:spPr>
      </p:pic>
      <p:sp>
        <p:nvSpPr>
          <p:cNvPr id="2" name="Text Placeholder 1"/>
          <p:cNvSpPr>
            <a:spLocks noGrp="1"/>
          </p:cNvSpPr>
          <p:nvPr>
            <p:ph type="body" sz="quarter" idx="10"/>
          </p:nvPr>
        </p:nvSpPr>
        <p:spPr/>
        <p:txBody>
          <a:bodyPr/>
          <a:lstStyle/>
          <a:p>
            <a:r>
              <a:rPr lang="en-US" dirty="0"/>
              <a:t>Relief with scribes, from the central palace in Nimrud, reign of Tiglath-pileser III, 8th century BC</a:t>
            </a:r>
          </a:p>
        </p:txBody>
      </p:sp>
      <p:sp>
        <p:nvSpPr>
          <p:cNvPr id="3" name="Text Placeholder 2"/>
          <p:cNvSpPr>
            <a:spLocks noGrp="1"/>
          </p:cNvSpPr>
          <p:nvPr>
            <p:ph type="body" sz="quarter" idx="12"/>
          </p:nvPr>
        </p:nvSpPr>
        <p:spPr/>
        <p:txBody>
          <a:bodyPr/>
          <a:lstStyle/>
          <a:p>
            <a:r>
              <a:rPr lang="en-US" dirty="0"/>
              <a:t>11:14</a:t>
            </a:r>
          </a:p>
        </p:txBody>
      </p:sp>
      <p:sp>
        <p:nvSpPr>
          <p:cNvPr id="4" name="Title 3"/>
          <p:cNvSpPr>
            <a:spLocks noGrp="1"/>
          </p:cNvSpPr>
          <p:nvPr>
            <p:ph type="title"/>
          </p:nvPr>
        </p:nvSpPr>
        <p:spPr/>
        <p:txBody>
          <a:bodyPr/>
          <a:lstStyle/>
          <a:p>
            <a:r>
              <a:rPr lang="en-US" dirty="0"/>
              <a:t>In the morning, David wrote a letter to Joab and sent it by the hand of Uriah</a:t>
            </a:r>
          </a:p>
        </p:txBody>
      </p:sp>
    </p:spTree>
    <p:extLst>
      <p:ext uri="{BB962C8B-B14F-4D97-AF65-F5344CB8AC3E}">
        <p14:creationId xmlns:p14="http://schemas.microsoft.com/office/powerpoint/2010/main" val="29075250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Bullae from Wadi </a:t>
            </a:r>
            <a:r>
              <a:rPr lang="en-US" dirty="0" err="1"/>
              <a:t>ed-Daliyeh</a:t>
            </a:r>
            <a:r>
              <a:rPr lang="en-US" dirty="0"/>
              <a:t>, 4th century BC</a:t>
            </a:r>
          </a:p>
        </p:txBody>
      </p:sp>
      <p:sp>
        <p:nvSpPr>
          <p:cNvPr id="3" name="Text Placeholder 2"/>
          <p:cNvSpPr>
            <a:spLocks noGrp="1"/>
          </p:cNvSpPr>
          <p:nvPr>
            <p:ph type="body" sz="quarter" idx="12"/>
          </p:nvPr>
        </p:nvSpPr>
        <p:spPr/>
        <p:txBody>
          <a:bodyPr/>
          <a:lstStyle/>
          <a:p>
            <a:r>
              <a:rPr lang="en-US" dirty="0"/>
              <a:t>11:14</a:t>
            </a:r>
          </a:p>
        </p:txBody>
      </p:sp>
      <p:sp>
        <p:nvSpPr>
          <p:cNvPr id="4" name="Title 3"/>
          <p:cNvSpPr>
            <a:spLocks noGrp="1"/>
          </p:cNvSpPr>
          <p:nvPr>
            <p:ph type="title"/>
          </p:nvPr>
        </p:nvSpPr>
        <p:spPr/>
        <p:txBody>
          <a:bodyPr/>
          <a:lstStyle/>
          <a:p>
            <a:r>
              <a:rPr lang="en-US" dirty="0"/>
              <a:t>In the morning, David wrote a letter to Joab and sent it by the hand of Uriah</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9560"/>
            <a:ext cx="9144000" cy="3805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904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3 Museums 2014\UK Museums\British Museum\Assyria\Nimrud, central palace of Tiglath-pileser III, Assyrian siege of Babylonian city, 728 BC, mb1209010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siege of a Babylonian city, from the palace of Tiglath-pileser III at Nimrud, 728 BC</a:t>
            </a:r>
          </a:p>
        </p:txBody>
      </p:sp>
      <p:sp>
        <p:nvSpPr>
          <p:cNvPr id="3" name="Text Placeholder 2"/>
          <p:cNvSpPr>
            <a:spLocks noGrp="1"/>
          </p:cNvSpPr>
          <p:nvPr>
            <p:ph type="body" sz="quarter" idx="12"/>
          </p:nvPr>
        </p:nvSpPr>
        <p:spPr/>
        <p:txBody>
          <a:bodyPr/>
          <a:lstStyle/>
          <a:p>
            <a:r>
              <a:rPr lang="en-US" dirty="0"/>
              <a:t>11:15</a:t>
            </a:r>
          </a:p>
        </p:txBody>
      </p:sp>
      <p:sp>
        <p:nvSpPr>
          <p:cNvPr id="4" name="Title 3"/>
          <p:cNvSpPr>
            <a:spLocks noGrp="1"/>
          </p:cNvSpPr>
          <p:nvPr>
            <p:ph type="title"/>
          </p:nvPr>
        </p:nvSpPr>
        <p:spPr/>
        <p:txBody>
          <a:bodyPr/>
          <a:lstStyle/>
          <a:p>
            <a:r>
              <a:rPr lang="en-US" dirty="0"/>
              <a:t>Set Uriah at the front of the fiercest battle and pull back from him, that he may be struck down</a:t>
            </a:r>
          </a:p>
        </p:txBody>
      </p:sp>
    </p:spTree>
    <p:extLst>
      <p:ext uri="{BB962C8B-B14F-4D97-AF65-F5344CB8AC3E}">
        <p14:creationId xmlns:p14="http://schemas.microsoft.com/office/powerpoint/2010/main" val="422243747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melee at the Battle of </a:t>
            </a:r>
            <a:r>
              <a:rPr lang="en-US" dirty="0" err="1"/>
              <a:t>Ulai</a:t>
            </a:r>
            <a:r>
              <a:rPr lang="en-US" dirty="0"/>
              <a:t>, reign of Ashurbanipal, 7th century BC (sketch)</a:t>
            </a:r>
          </a:p>
        </p:txBody>
      </p:sp>
      <p:sp>
        <p:nvSpPr>
          <p:cNvPr id="3" name="Text Placeholder 2"/>
          <p:cNvSpPr>
            <a:spLocks noGrp="1"/>
          </p:cNvSpPr>
          <p:nvPr>
            <p:ph type="body" sz="quarter" idx="12"/>
          </p:nvPr>
        </p:nvSpPr>
        <p:spPr/>
        <p:txBody>
          <a:bodyPr/>
          <a:lstStyle/>
          <a:p>
            <a:r>
              <a:rPr lang="en-US" dirty="0"/>
              <a:t>11:15</a:t>
            </a:r>
          </a:p>
        </p:txBody>
      </p:sp>
      <p:sp>
        <p:nvSpPr>
          <p:cNvPr id="4" name="Title 3"/>
          <p:cNvSpPr>
            <a:spLocks noGrp="1"/>
          </p:cNvSpPr>
          <p:nvPr>
            <p:ph type="title"/>
          </p:nvPr>
        </p:nvSpPr>
        <p:spPr/>
        <p:txBody>
          <a:bodyPr/>
          <a:lstStyle/>
          <a:p>
            <a:r>
              <a:rPr lang="en-US" dirty="0"/>
              <a:t>Set Uriah at the front of the fiercest battle and pull back from him, that he may be struck down</a:t>
            </a:r>
          </a:p>
        </p:txBody>
      </p:sp>
      <p:pic>
        <p:nvPicPr>
          <p:cNvPr id="5" name="Picture 4" descr="Field of battle with men being shot in chariots, Sennacherib, Layar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4340"/>
            <a:ext cx="9144000" cy="5989320"/>
          </a:xfrm>
          <a:prstGeom prst="rect">
            <a:avLst/>
          </a:prstGeom>
        </p:spPr>
      </p:pic>
    </p:spTree>
    <p:extLst>
      <p:ext uri="{BB962C8B-B14F-4D97-AF65-F5344CB8AC3E}">
        <p14:creationId xmlns:p14="http://schemas.microsoft.com/office/powerpoint/2010/main" val="22379678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Istanbul Museum of the Ancient Orient\Assyria\Orthostat depicting Assyrian soldiers of different orders, time of Tiglath-pileser III, from Hadatu, tb122916407.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Orthostats depicting Assyrian soldiers of different orders, from </a:t>
            </a:r>
            <a:r>
              <a:rPr lang="en-US" dirty="0" err="1"/>
              <a:t>Hadatu</a:t>
            </a:r>
            <a:r>
              <a:rPr lang="en-US" dirty="0"/>
              <a:t>, 8th century BC</a:t>
            </a:r>
          </a:p>
        </p:txBody>
      </p:sp>
      <p:sp>
        <p:nvSpPr>
          <p:cNvPr id="3" name="Text Placeholder 2"/>
          <p:cNvSpPr>
            <a:spLocks noGrp="1"/>
          </p:cNvSpPr>
          <p:nvPr>
            <p:ph type="body" sz="quarter" idx="12"/>
          </p:nvPr>
        </p:nvSpPr>
        <p:spPr/>
        <p:txBody>
          <a:bodyPr/>
          <a:lstStyle/>
          <a:p>
            <a:r>
              <a:rPr lang="en-US" dirty="0"/>
              <a:t>11:16</a:t>
            </a:r>
          </a:p>
        </p:txBody>
      </p:sp>
      <p:sp>
        <p:nvSpPr>
          <p:cNvPr id="4" name="Title 3"/>
          <p:cNvSpPr>
            <a:spLocks noGrp="1"/>
          </p:cNvSpPr>
          <p:nvPr>
            <p:ph type="title"/>
          </p:nvPr>
        </p:nvSpPr>
        <p:spPr/>
        <p:txBody>
          <a:bodyPr/>
          <a:lstStyle/>
          <a:p>
            <a:r>
              <a:rPr lang="en-US" dirty="0"/>
              <a:t>He put Uriah at the place where he knew there were strong warriors</a:t>
            </a:r>
          </a:p>
        </p:txBody>
      </p:sp>
    </p:spTree>
    <p:extLst>
      <p:ext uri="{BB962C8B-B14F-4D97-AF65-F5344CB8AC3E}">
        <p14:creationId xmlns:p14="http://schemas.microsoft.com/office/powerpoint/2010/main" val="83038435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03 Museums 2014\France Museums\Louvre Museum\Assyria\Balawat gate bronze bands, Shalmaneser III, tb060408597.jpg"/>
          <p:cNvPicPr>
            <a:picLocks noChangeAspect="1" noChangeArrowheads="1"/>
          </p:cNvPicPr>
          <p:nvPr/>
        </p:nvPicPr>
        <p:blipFill rotWithShape="1">
          <a:blip r:embed="rId3">
            <a:extLst>
              <a:ext uri="{28A0092B-C50C-407E-A947-70E740481C1C}">
                <a14:useLocalDpi xmlns:a14="http://schemas.microsoft.com/office/drawing/2010/main" val="0"/>
              </a:ext>
            </a:extLst>
          </a:blip>
          <a:srcRect l="1" r="508"/>
          <a:stretch/>
        </p:blipFill>
        <p:spPr bwMode="auto">
          <a:xfrm>
            <a:off x="-355" y="369332"/>
            <a:ext cx="9144355"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Archers in battle, from the bronze gate bands of </a:t>
            </a:r>
            <a:r>
              <a:rPr lang="en-US" dirty="0" err="1"/>
              <a:t>Balawat</a:t>
            </a:r>
            <a:r>
              <a:rPr lang="en-US" dirty="0"/>
              <a:t>, 9th century BC</a:t>
            </a:r>
          </a:p>
        </p:txBody>
      </p:sp>
      <p:sp>
        <p:nvSpPr>
          <p:cNvPr id="3" name="Text Placeholder 2"/>
          <p:cNvSpPr>
            <a:spLocks noGrp="1"/>
          </p:cNvSpPr>
          <p:nvPr>
            <p:ph type="body" sz="quarter" idx="12"/>
          </p:nvPr>
        </p:nvSpPr>
        <p:spPr/>
        <p:txBody>
          <a:bodyPr/>
          <a:lstStyle/>
          <a:p>
            <a:r>
              <a:rPr lang="en-US" dirty="0"/>
              <a:t>11:16</a:t>
            </a:r>
          </a:p>
        </p:txBody>
      </p:sp>
      <p:sp>
        <p:nvSpPr>
          <p:cNvPr id="4" name="Title 3"/>
          <p:cNvSpPr>
            <a:spLocks noGrp="1"/>
          </p:cNvSpPr>
          <p:nvPr>
            <p:ph type="title"/>
          </p:nvPr>
        </p:nvSpPr>
        <p:spPr/>
        <p:txBody>
          <a:bodyPr/>
          <a:lstStyle/>
          <a:p>
            <a:r>
              <a:rPr lang="en-US" dirty="0"/>
              <a:t>He put Uriah at the place where he knew there were strong warriors</a:t>
            </a:r>
          </a:p>
        </p:txBody>
      </p:sp>
    </p:spTree>
    <p:extLst>
      <p:ext uri="{BB962C8B-B14F-4D97-AF65-F5344CB8AC3E}">
        <p14:creationId xmlns:p14="http://schemas.microsoft.com/office/powerpoint/2010/main" val="39626668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Amman Citadel middle terrace from west"/>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Middle terrace of the citadel of Rabbah, modern Amman (from the west)</a:t>
            </a:r>
          </a:p>
        </p:txBody>
      </p:sp>
      <p:sp>
        <p:nvSpPr>
          <p:cNvPr id="3" name="Text Placeholder 2"/>
          <p:cNvSpPr>
            <a:spLocks noGrp="1"/>
          </p:cNvSpPr>
          <p:nvPr>
            <p:ph type="body" sz="quarter" idx="12"/>
          </p:nvPr>
        </p:nvSpPr>
        <p:spPr/>
        <p:txBody>
          <a:bodyPr/>
          <a:lstStyle/>
          <a:p>
            <a:r>
              <a:rPr lang="en-US" dirty="0"/>
              <a:t>11:17</a:t>
            </a:r>
          </a:p>
        </p:txBody>
      </p:sp>
      <p:sp>
        <p:nvSpPr>
          <p:cNvPr id="4" name="Title 3"/>
          <p:cNvSpPr>
            <a:spLocks noGrp="1"/>
          </p:cNvSpPr>
          <p:nvPr>
            <p:ph type="title"/>
          </p:nvPr>
        </p:nvSpPr>
        <p:spPr/>
        <p:txBody>
          <a:bodyPr/>
          <a:lstStyle/>
          <a:p>
            <a:r>
              <a:rPr lang="en-US" dirty="0"/>
              <a:t>The men of the city went out and fought with Joab</a:t>
            </a:r>
          </a:p>
        </p:txBody>
      </p:sp>
    </p:spTree>
    <p:extLst>
      <p:ext uri="{BB962C8B-B14F-4D97-AF65-F5344CB8AC3E}">
        <p14:creationId xmlns:p14="http://schemas.microsoft.com/office/powerpoint/2010/main" val="28692811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Amman Citadel northern end view to nw"/>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Northern end of the citadel of Rabbah, modern Amman (from the southeast)</a:t>
            </a:r>
          </a:p>
        </p:txBody>
      </p:sp>
      <p:sp>
        <p:nvSpPr>
          <p:cNvPr id="3" name="Text Placeholder 2"/>
          <p:cNvSpPr>
            <a:spLocks noGrp="1"/>
          </p:cNvSpPr>
          <p:nvPr>
            <p:ph type="body" sz="quarter" idx="12"/>
          </p:nvPr>
        </p:nvSpPr>
        <p:spPr/>
        <p:txBody>
          <a:bodyPr/>
          <a:lstStyle/>
          <a:p>
            <a:r>
              <a:rPr lang="en-US" dirty="0"/>
              <a:t>11:17</a:t>
            </a:r>
          </a:p>
        </p:txBody>
      </p:sp>
      <p:sp>
        <p:nvSpPr>
          <p:cNvPr id="4" name="Title 3"/>
          <p:cNvSpPr>
            <a:spLocks noGrp="1"/>
          </p:cNvSpPr>
          <p:nvPr>
            <p:ph type="title"/>
          </p:nvPr>
        </p:nvSpPr>
        <p:spPr/>
        <p:txBody>
          <a:bodyPr/>
          <a:lstStyle/>
          <a:p>
            <a:r>
              <a:rPr lang="en-US" dirty="0"/>
              <a:t>And some of the people fell, including some servants of David; and Uriah the Hittite also died</a:t>
            </a:r>
          </a:p>
        </p:txBody>
      </p:sp>
    </p:spTree>
    <p:extLst>
      <p:ext uri="{BB962C8B-B14F-4D97-AF65-F5344CB8AC3E}">
        <p14:creationId xmlns:p14="http://schemas.microsoft.com/office/powerpoint/2010/main" val="2672715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44 Lebanon, Syria, and Jordan\Amman\Amman from Roman theater, mat09358.jpg"/>
          <p:cNvPicPr>
            <a:picLocks noChangeAspect="1" noChangeArrowheads="1"/>
          </p:cNvPicPr>
          <p:nvPr/>
        </p:nvPicPr>
        <p:blipFill rotWithShape="1">
          <a:blip r:embed="rId3">
            <a:extLst>
              <a:ext uri="{28A0092B-C50C-407E-A947-70E740481C1C}">
                <a14:useLocalDpi xmlns:a14="http://schemas.microsoft.com/office/drawing/2010/main" val="0"/>
              </a:ext>
            </a:extLst>
          </a:blip>
          <a:srcRect b="7220"/>
          <a:stretch/>
        </p:blipFill>
        <p:spPr bwMode="auto">
          <a:xfrm>
            <a:off x="0" y="3174"/>
            <a:ext cx="9144000" cy="685482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Citadel of Rabbah, modern Amman (from the Roman theater)</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David sent Joab and all his men . . . , and they destroyed the Ammonites and besieged Rabbah</a:t>
            </a:r>
          </a:p>
        </p:txBody>
      </p:sp>
    </p:spTree>
    <p:extLst>
      <p:ext uri="{BB962C8B-B14F-4D97-AF65-F5344CB8AC3E}">
        <p14:creationId xmlns:p14="http://schemas.microsoft.com/office/powerpoint/2010/main" val="24838439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battle with camel rider, Assyrian, from central palace at Nimrud, 728 BC</a:t>
            </a:r>
          </a:p>
        </p:txBody>
      </p:sp>
      <p:sp>
        <p:nvSpPr>
          <p:cNvPr id="3" name="Text Placeholder 2"/>
          <p:cNvSpPr>
            <a:spLocks noGrp="1"/>
          </p:cNvSpPr>
          <p:nvPr>
            <p:ph type="body" sz="quarter" idx="12"/>
          </p:nvPr>
        </p:nvSpPr>
        <p:spPr/>
        <p:txBody>
          <a:bodyPr/>
          <a:lstStyle/>
          <a:p>
            <a:r>
              <a:rPr lang="en-US" dirty="0"/>
              <a:t>11:17</a:t>
            </a:r>
          </a:p>
        </p:txBody>
      </p:sp>
      <p:sp>
        <p:nvSpPr>
          <p:cNvPr id="4" name="Title 3"/>
          <p:cNvSpPr>
            <a:spLocks noGrp="1"/>
          </p:cNvSpPr>
          <p:nvPr>
            <p:ph type="title"/>
          </p:nvPr>
        </p:nvSpPr>
        <p:spPr/>
        <p:txBody>
          <a:bodyPr/>
          <a:lstStyle/>
          <a:p>
            <a:r>
              <a:rPr lang="en-US" dirty="0"/>
              <a:t>And some of the people fell, including some servants of David; and Uriah the Hittite also died</a:t>
            </a:r>
          </a:p>
        </p:txBody>
      </p:sp>
      <p:pic>
        <p:nvPicPr>
          <p:cNvPr id="8194" name="Picture 2" descr="C:\Users\Kris\Documents\Bolen\PCB size\Getty Villa\Assyrian reliefs\Relief of battle with camel rider, Assyrian, from central palace at Nimrud, 728 BC, tb100919334.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0251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ox&#10;&#10;Description automatically generated">
            <a:extLst>
              <a:ext uri="{FF2B5EF4-FFF2-40B4-BE49-F238E27FC236}">
                <a16:creationId xmlns:a16="http://schemas.microsoft.com/office/drawing/2014/main" id="{C6C6C4B7-65CE-4D28-B4AB-6D644662D160}"/>
              </a:ext>
            </a:extLst>
          </p:cNvPr>
          <p:cNvPicPr>
            <a:picLocks noChangeAspect="1"/>
          </p:cNvPicPr>
          <p:nvPr/>
        </p:nvPicPr>
        <p:blipFill rotWithShape="1">
          <a:blip r:embed="rId3">
            <a:extLst>
              <a:ext uri="{28A0092B-C50C-407E-A947-70E740481C1C}">
                <a14:useLocalDpi xmlns:a14="http://schemas.microsoft.com/office/drawing/2010/main" val="0"/>
              </a:ext>
            </a:extLst>
          </a:blip>
          <a:srcRect t="1900" b="1900"/>
          <a:stretch/>
        </p:blipFill>
        <p:spPr>
          <a:xfrm>
            <a:off x="-1" y="0"/>
            <a:ext cx="9143999" cy="6858000"/>
          </a:xfrm>
          <a:prstGeom prst="rect">
            <a:avLst/>
          </a:prstGeom>
        </p:spPr>
      </p:pic>
      <p:sp>
        <p:nvSpPr>
          <p:cNvPr id="2" name="Text Placeholder 1"/>
          <p:cNvSpPr>
            <a:spLocks noGrp="1"/>
          </p:cNvSpPr>
          <p:nvPr>
            <p:ph type="body" sz="quarter" idx="10"/>
          </p:nvPr>
        </p:nvSpPr>
        <p:spPr/>
        <p:txBody>
          <a:bodyPr/>
          <a:lstStyle/>
          <a:p>
            <a:r>
              <a:rPr lang="en-US" dirty="0"/>
              <a:t>Ivory furniture inlay with a Canaanite ruler on his throne, from Megiddo, 13th century BC</a:t>
            </a:r>
          </a:p>
        </p:txBody>
      </p:sp>
      <p:sp>
        <p:nvSpPr>
          <p:cNvPr id="3" name="Text Placeholder 2"/>
          <p:cNvSpPr>
            <a:spLocks noGrp="1"/>
          </p:cNvSpPr>
          <p:nvPr>
            <p:ph type="body" sz="quarter" idx="12"/>
          </p:nvPr>
        </p:nvSpPr>
        <p:spPr/>
        <p:txBody>
          <a:bodyPr/>
          <a:lstStyle/>
          <a:p>
            <a:r>
              <a:rPr lang="en-US" dirty="0"/>
              <a:t>11:18</a:t>
            </a:r>
          </a:p>
        </p:txBody>
      </p:sp>
      <p:sp>
        <p:nvSpPr>
          <p:cNvPr id="4" name="Title 3"/>
          <p:cNvSpPr>
            <a:spLocks noGrp="1"/>
          </p:cNvSpPr>
          <p:nvPr>
            <p:ph type="title"/>
          </p:nvPr>
        </p:nvSpPr>
        <p:spPr/>
        <p:txBody>
          <a:bodyPr/>
          <a:lstStyle/>
          <a:p>
            <a:r>
              <a:rPr lang="en-US" dirty="0"/>
              <a:t>So Joab sent and told David all the things concerning the war</a:t>
            </a:r>
          </a:p>
        </p:txBody>
      </p:sp>
    </p:spTree>
    <p:extLst>
      <p:ext uri="{BB962C8B-B14F-4D97-AF65-F5344CB8AC3E}">
        <p14:creationId xmlns:p14="http://schemas.microsoft.com/office/powerpoint/2010/main" val="79786250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Archer defending a city besieged by the Assyrians, from Balawat, 9th century BC</a:t>
            </a:r>
          </a:p>
        </p:txBody>
      </p:sp>
      <p:sp>
        <p:nvSpPr>
          <p:cNvPr id="3" name="Text Placeholder 2"/>
          <p:cNvSpPr>
            <a:spLocks noGrp="1"/>
          </p:cNvSpPr>
          <p:nvPr>
            <p:ph type="body" sz="quarter" idx="12"/>
          </p:nvPr>
        </p:nvSpPr>
        <p:spPr/>
        <p:txBody>
          <a:bodyPr/>
          <a:lstStyle/>
          <a:p>
            <a:r>
              <a:rPr lang="en-US" dirty="0"/>
              <a:t>11:20</a:t>
            </a:r>
          </a:p>
        </p:txBody>
      </p:sp>
      <p:sp>
        <p:nvSpPr>
          <p:cNvPr id="4" name="Title 3"/>
          <p:cNvSpPr>
            <a:spLocks noGrp="1"/>
          </p:cNvSpPr>
          <p:nvPr>
            <p:ph type="title"/>
          </p:nvPr>
        </p:nvSpPr>
        <p:spPr/>
        <p:txBody>
          <a:bodyPr/>
          <a:lstStyle/>
          <a:p>
            <a:r>
              <a:rPr lang="en-US" dirty="0"/>
              <a:t>Why did you go so near the city to fight? Did you not know that they would shoot from the wall?</a:t>
            </a:r>
          </a:p>
        </p:txBody>
      </p:sp>
      <p:pic>
        <p:nvPicPr>
          <p:cNvPr id="9219" name="Picture 3" descr="C:\Users\Kris\Documents\Bolen\PCB size\British Museum-pcb\Assyria\Balawat, Assyrians besiege burning Urartian city on bronze gate bands of Shalmaneser III, fire,  adr180519424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08013"/>
            <a:ext cx="9144000" cy="5641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29888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4 0Adds 2012\61 UAE\Museums\Sharjah Museum\Cluster of iron arrowheads corroded together, originally held together in quiver, from Mleiha, 250-150 BC, tb0502175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Cluster of iron arrowheads corroded together, from </a:t>
            </a:r>
            <a:r>
              <a:rPr lang="en-US" dirty="0" err="1"/>
              <a:t>Mleiha</a:t>
            </a:r>
            <a:r>
              <a:rPr lang="en-US" dirty="0"/>
              <a:t>, 250–150 BC</a:t>
            </a:r>
          </a:p>
        </p:txBody>
      </p:sp>
      <p:sp>
        <p:nvSpPr>
          <p:cNvPr id="3" name="Text Placeholder 2"/>
          <p:cNvSpPr>
            <a:spLocks noGrp="1"/>
          </p:cNvSpPr>
          <p:nvPr>
            <p:ph type="body" sz="quarter" idx="12"/>
          </p:nvPr>
        </p:nvSpPr>
        <p:spPr/>
        <p:txBody>
          <a:bodyPr/>
          <a:lstStyle/>
          <a:p>
            <a:r>
              <a:rPr lang="en-US" dirty="0"/>
              <a:t>11:20</a:t>
            </a:r>
          </a:p>
        </p:txBody>
      </p:sp>
      <p:sp>
        <p:nvSpPr>
          <p:cNvPr id="4" name="Title 3"/>
          <p:cNvSpPr>
            <a:spLocks noGrp="1"/>
          </p:cNvSpPr>
          <p:nvPr>
            <p:ph type="title"/>
          </p:nvPr>
        </p:nvSpPr>
        <p:spPr/>
        <p:txBody>
          <a:bodyPr/>
          <a:lstStyle/>
          <a:p>
            <a:r>
              <a:rPr lang="en-US" dirty="0"/>
              <a:t>Why did you go so near the city to fight? Did you not know that they would shoot from the wall?</a:t>
            </a:r>
          </a:p>
        </p:txBody>
      </p:sp>
    </p:spTree>
    <p:extLst>
      <p:ext uri="{BB962C8B-B14F-4D97-AF65-F5344CB8AC3E}">
        <p14:creationId xmlns:p14="http://schemas.microsoft.com/office/powerpoint/2010/main" val="14711087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4 0Adds 2012\61 UAE\Museums\Saruq Al-Hadid Museum\Arrowheads stuck together, tb0510171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5600"/>
            <a:ext cx="9144000" cy="637381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arrowheads stuck together, Iron Age, circa 1100–700 BC</a:t>
            </a:r>
          </a:p>
        </p:txBody>
      </p:sp>
      <p:sp>
        <p:nvSpPr>
          <p:cNvPr id="3" name="Text Placeholder 2"/>
          <p:cNvSpPr>
            <a:spLocks noGrp="1"/>
          </p:cNvSpPr>
          <p:nvPr>
            <p:ph type="body" sz="quarter" idx="12"/>
          </p:nvPr>
        </p:nvSpPr>
        <p:spPr/>
        <p:txBody>
          <a:bodyPr/>
          <a:lstStyle/>
          <a:p>
            <a:r>
              <a:rPr lang="en-US" dirty="0"/>
              <a:t>11:20</a:t>
            </a:r>
          </a:p>
        </p:txBody>
      </p:sp>
      <p:sp>
        <p:nvSpPr>
          <p:cNvPr id="4" name="Title 3"/>
          <p:cNvSpPr>
            <a:spLocks noGrp="1"/>
          </p:cNvSpPr>
          <p:nvPr>
            <p:ph type="title"/>
          </p:nvPr>
        </p:nvSpPr>
        <p:spPr/>
        <p:txBody>
          <a:bodyPr/>
          <a:lstStyle/>
          <a:p>
            <a:r>
              <a:rPr lang="en-US" dirty="0"/>
              <a:t>Why did you go so near the city to fight? Did you not know that they would shoot from the wall?</a:t>
            </a:r>
          </a:p>
        </p:txBody>
      </p:sp>
    </p:spTree>
    <p:extLst>
      <p:ext uri="{BB962C8B-B14F-4D97-AF65-F5344CB8AC3E}">
        <p14:creationId xmlns:p14="http://schemas.microsoft.com/office/powerpoint/2010/main" val="21536560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3 Museums 2014\UK Museums\British Museum\Lachish Reliefs\Lachish reliefs, panel 7, defenders, tb112004299.jpg"/>
          <p:cNvPicPr>
            <a:picLocks noChangeAspect="1" noChangeArrowheads="1"/>
          </p:cNvPicPr>
          <p:nvPr/>
        </p:nvPicPr>
        <p:blipFill rotWithShape="1">
          <a:blip r:embed="rId3">
            <a:extLst>
              <a:ext uri="{28A0092B-C50C-407E-A947-70E740481C1C}">
                <a14:useLocalDpi xmlns:a14="http://schemas.microsoft.com/office/drawing/2010/main" val="0"/>
              </a:ext>
            </a:extLst>
          </a:blip>
          <a:srcRect l="10001" t="6642" r="9999" b="7393"/>
          <a:stretch/>
        </p:blipFill>
        <p:spPr bwMode="auto">
          <a:xfrm>
            <a:off x="0" y="133349"/>
            <a:ext cx="9144000" cy="653415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with an archer defending a tower, from Sennacherib’s palace, circa 700 BC</a:t>
            </a:r>
          </a:p>
        </p:txBody>
      </p:sp>
      <p:sp>
        <p:nvSpPr>
          <p:cNvPr id="3" name="Text Placeholder 2"/>
          <p:cNvSpPr>
            <a:spLocks noGrp="1"/>
          </p:cNvSpPr>
          <p:nvPr>
            <p:ph type="body" sz="quarter" idx="12"/>
          </p:nvPr>
        </p:nvSpPr>
        <p:spPr/>
        <p:txBody>
          <a:bodyPr/>
          <a:lstStyle/>
          <a:p>
            <a:r>
              <a:rPr lang="en-US" dirty="0"/>
              <a:t>11:21</a:t>
            </a:r>
          </a:p>
        </p:txBody>
      </p:sp>
      <p:sp>
        <p:nvSpPr>
          <p:cNvPr id="4" name="Title 3"/>
          <p:cNvSpPr>
            <a:spLocks noGrp="1"/>
          </p:cNvSpPr>
          <p:nvPr>
            <p:ph type="title"/>
          </p:nvPr>
        </p:nvSpPr>
        <p:spPr/>
        <p:txBody>
          <a:bodyPr/>
          <a:lstStyle/>
          <a:p>
            <a:r>
              <a:rPr lang="en-US" dirty="0"/>
              <a:t>Who killed Abimelech the son of </a:t>
            </a:r>
            <a:r>
              <a:rPr lang="en-US" dirty="0" err="1"/>
              <a:t>Jerubbesheth</a:t>
            </a:r>
            <a:r>
              <a:rPr lang="en-US" dirty="0"/>
              <a:t>? Did not a woman cast an upper millstone?</a:t>
            </a:r>
          </a:p>
        </p:txBody>
      </p:sp>
    </p:spTree>
    <p:extLst>
      <p:ext uri="{BB962C8B-B14F-4D97-AF65-F5344CB8AC3E}">
        <p14:creationId xmlns:p14="http://schemas.microsoft.com/office/powerpoint/2010/main" val="241139015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Women grinding with millstones</a:t>
            </a:r>
          </a:p>
        </p:txBody>
      </p:sp>
      <p:sp>
        <p:nvSpPr>
          <p:cNvPr id="3" name="Text Placeholder 2"/>
          <p:cNvSpPr>
            <a:spLocks noGrp="1"/>
          </p:cNvSpPr>
          <p:nvPr>
            <p:ph type="body" sz="quarter" idx="12"/>
          </p:nvPr>
        </p:nvSpPr>
        <p:spPr/>
        <p:txBody>
          <a:bodyPr/>
          <a:lstStyle/>
          <a:p>
            <a:r>
              <a:rPr lang="en-US" dirty="0"/>
              <a:t>11:21</a:t>
            </a:r>
          </a:p>
        </p:txBody>
      </p:sp>
      <p:sp>
        <p:nvSpPr>
          <p:cNvPr id="4" name="Title 3"/>
          <p:cNvSpPr>
            <a:spLocks noGrp="1"/>
          </p:cNvSpPr>
          <p:nvPr>
            <p:ph type="title"/>
          </p:nvPr>
        </p:nvSpPr>
        <p:spPr>
          <a:xfrm>
            <a:off x="0" y="0"/>
            <a:ext cx="9144000" cy="369332"/>
          </a:xfrm>
        </p:spPr>
        <p:txBody>
          <a:bodyPr/>
          <a:lstStyle/>
          <a:p>
            <a:r>
              <a:rPr lang="en-US" dirty="0"/>
              <a:t>Did not a woman cast an upper millstone upon him from the wall, so that he died at Thebez? </a:t>
            </a:r>
          </a:p>
        </p:txBody>
      </p:sp>
    </p:spTree>
    <p:extLst>
      <p:ext uri="{BB962C8B-B14F-4D97-AF65-F5344CB8AC3E}">
        <p14:creationId xmlns:p14="http://schemas.microsoft.com/office/powerpoint/2010/main" val="21333975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Upper and lower millstones in the cooking area of a reconstructed Israelite four-room house</a:t>
            </a:r>
          </a:p>
        </p:txBody>
      </p:sp>
      <p:sp>
        <p:nvSpPr>
          <p:cNvPr id="3" name="Text Placeholder 2"/>
          <p:cNvSpPr>
            <a:spLocks noGrp="1"/>
          </p:cNvSpPr>
          <p:nvPr>
            <p:ph type="body" sz="quarter" idx="12"/>
          </p:nvPr>
        </p:nvSpPr>
        <p:spPr/>
        <p:txBody>
          <a:bodyPr/>
          <a:lstStyle/>
          <a:p>
            <a:r>
              <a:rPr lang="en-US" dirty="0"/>
              <a:t>11:21</a:t>
            </a:r>
          </a:p>
        </p:txBody>
      </p:sp>
      <p:sp>
        <p:nvSpPr>
          <p:cNvPr id="4" name="Title 3"/>
          <p:cNvSpPr>
            <a:spLocks noGrp="1"/>
          </p:cNvSpPr>
          <p:nvPr>
            <p:ph type="title"/>
          </p:nvPr>
        </p:nvSpPr>
        <p:spPr/>
        <p:txBody>
          <a:bodyPr/>
          <a:lstStyle/>
          <a:p>
            <a:r>
              <a:rPr lang="en-US" dirty="0"/>
              <a:t>Did not a woman cast an upper millstone upon him from the wall, so that he died at </a:t>
            </a:r>
            <a:r>
              <a:rPr lang="en-US" dirty="0" err="1"/>
              <a:t>Thebez</a:t>
            </a:r>
            <a:r>
              <a:rPr lang="en-US" dirty="0"/>
              <a:t>? </a:t>
            </a:r>
          </a:p>
        </p:txBody>
      </p:sp>
      <p:pic>
        <p:nvPicPr>
          <p:cNvPr id="6" name="Picture 5" descr="Israelite four-room house reconstruction cooking area, tb072811076-001.jpg"/>
          <p:cNvPicPr>
            <a:picLocks noChangeAspect="1"/>
          </p:cNvPicPr>
          <p:nvPr/>
        </p:nvPicPr>
        <p:blipFill rotWithShape="1">
          <a:blip r:embed="rId3" cstate="print">
            <a:extLst>
              <a:ext uri="{28A0092B-C50C-407E-A947-70E740481C1C}">
                <a14:useLocalDpi xmlns:a14="http://schemas.microsoft.com/office/drawing/2010/main" val="0"/>
              </a:ext>
            </a:extLst>
          </a:blip>
          <a:srcRect l="4642" b="4270"/>
          <a:stretch/>
        </p:blipFill>
        <p:spPr>
          <a:xfrm>
            <a:off x="0" y="369332"/>
            <a:ext cx="9144000" cy="6150340"/>
          </a:xfrm>
          <a:prstGeom prst="rect">
            <a:avLst/>
          </a:prstGeom>
        </p:spPr>
      </p:pic>
    </p:spTree>
    <p:extLst>
      <p:ext uri="{BB962C8B-B14F-4D97-AF65-F5344CB8AC3E}">
        <p14:creationId xmlns:p14="http://schemas.microsoft.com/office/powerpoint/2010/main" val="7548289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illstone in Ekron Museum, tb0315001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Cup-shaped millstone</a:t>
            </a:r>
          </a:p>
        </p:txBody>
      </p:sp>
      <p:sp>
        <p:nvSpPr>
          <p:cNvPr id="3" name="Text Placeholder 2"/>
          <p:cNvSpPr>
            <a:spLocks noGrp="1"/>
          </p:cNvSpPr>
          <p:nvPr>
            <p:ph type="body" sz="quarter" idx="12"/>
          </p:nvPr>
        </p:nvSpPr>
        <p:spPr/>
        <p:txBody>
          <a:bodyPr/>
          <a:lstStyle/>
          <a:p>
            <a:r>
              <a:rPr lang="en-US" dirty="0"/>
              <a:t>11:21</a:t>
            </a:r>
          </a:p>
        </p:txBody>
      </p:sp>
      <p:sp>
        <p:nvSpPr>
          <p:cNvPr id="4" name="Title 3"/>
          <p:cNvSpPr>
            <a:spLocks noGrp="1"/>
          </p:cNvSpPr>
          <p:nvPr>
            <p:ph type="title"/>
          </p:nvPr>
        </p:nvSpPr>
        <p:spPr/>
        <p:txBody>
          <a:bodyPr/>
          <a:lstStyle/>
          <a:p>
            <a:r>
              <a:rPr lang="en-US" dirty="0"/>
              <a:t>Did not a woman cast an upper millstone upon him from the wall, so that he died at </a:t>
            </a:r>
            <a:r>
              <a:rPr lang="en-US" dirty="0" err="1"/>
              <a:t>Thebez</a:t>
            </a:r>
            <a:r>
              <a:rPr lang="en-US" dirty="0"/>
              <a:t>? </a:t>
            </a:r>
          </a:p>
        </p:txBody>
      </p:sp>
    </p:spTree>
    <p:extLst>
      <p:ext uri="{BB962C8B-B14F-4D97-AF65-F5344CB8AC3E}">
        <p14:creationId xmlns:p14="http://schemas.microsoft.com/office/powerpoint/2010/main" val="103405134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Area of </a:t>
            </a:r>
            <a:r>
              <a:rPr lang="en-US" dirty="0" err="1"/>
              <a:t>Thebez</a:t>
            </a:r>
            <a:r>
              <a:rPr lang="en-US" dirty="0"/>
              <a:t> and Tirzah in the Wadi Farah (from the south)</a:t>
            </a:r>
          </a:p>
        </p:txBody>
      </p:sp>
      <p:sp>
        <p:nvSpPr>
          <p:cNvPr id="3" name="Text Placeholder 2"/>
          <p:cNvSpPr>
            <a:spLocks noGrp="1"/>
          </p:cNvSpPr>
          <p:nvPr>
            <p:ph type="body" sz="quarter" idx="12"/>
          </p:nvPr>
        </p:nvSpPr>
        <p:spPr/>
        <p:txBody>
          <a:bodyPr/>
          <a:lstStyle/>
          <a:p>
            <a:r>
              <a:rPr lang="en-US" dirty="0"/>
              <a:t>11:21</a:t>
            </a:r>
          </a:p>
        </p:txBody>
      </p:sp>
      <p:sp>
        <p:nvSpPr>
          <p:cNvPr id="4" name="Title 3"/>
          <p:cNvSpPr>
            <a:spLocks noGrp="1"/>
          </p:cNvSpPr>
          <p:nvPr>
            <p:ph type="title"/>
          </p:nvPr>
        </p:nvSpPr>
        <p:spPr/>
        <p:txBody>
          <a:bodyPr/>
          <a:lstStyle/>
          <a:p>
            <a:r>
              <a:rPr lang="en-US" dirty="0"/>
              <a:t>Did not a woman cast an upper millstone upon him from the wall, so that he died at </a:t>
            </a:r>
            <a:r>
              <a:rPr lang="en-US" dirty="0" err="1"/>
              <a:t>Thebez</a:t>
            </a:r>
            <a:r>
              <a:rPr lang="en-US" dirty="0"/>
              <a:t>? </a:t>
            </a:r>
          </a:p>
        </p:txBody>
      </p:sp>
      <p:pic>
        <p:nvPicPr>
          <p:cNvPr id="5" name="Picture 4" descr="Wadi Farah and Tirzah area from south, tb1208068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262"/>
            <a:ext cx="9144000" cy="6126480"/>
          </a:xfrm>
          <a:prstGeom prst="rect">
            <a:avLst/>
          </a:prstGeom>
        </p:spPr>
      </p:pic>
    </p:spTree>
    <p:extLst>
      <p:ext uri="{BB962C8B-B14F-4D97-AF65-F5344CB8AC3E}">
        <p14:creationId xmlns:p14="http://schemas.microsoft.com/office/powerpoint/2010/main" val="3934507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mman citadel from theater, tb0318010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Citadel of Rabbah, modern Amman (from the Roman theater)</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David sent Joab and all his men . . . , and they destroyed the Ammonites and besieged Rabbah</a:t>
            </a:r>
          </a:p>
        </p:txBody>
      </p:sp>
    </p:spTree>
    <p:extLst>
      <p:ext uri="{BB962C8B-B14F-4D97-AF65-F5344CB8AC3E}">
        <p14:creationId xmlns:p14="http://schemas.microsoft.com/office/powerpoint/2010/main" val="174025184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Area of </a:t>
            </a:r>
            <a:r>
              <a:rPr lang="en-US" dirty="0" err="1"/>
              <a:t>Thebez</a:t>
            </a:r>
            <a:r>
              <a:rPr lang="en-US" dirty="0"/>
              <a:t> and Tirzah in the Wadi Farah (from the south)</a:t>
            </a:r>
          </a:p>
        </p:txBody>
      </p:sp>
      <p:sp>
        <p:nvSpPr>
          <p:cNvPr id="3" name="Text Placeholder 2"/>
          <p:cNvSpPr>
            <a:spLocks noGrp="1"/>
          </p:cNvSpPr>
          <p:nvPr>
            <p:ph type="body" sz="quarter" idx="12"/>
          </p:nvPr>
        </p:nvSpPr>
        <p:spPr/>
        <p:txBody>
          <a:bodyPr/>
          <a:lstStyle/>
          <a:p>
            <a:r>
              <a:rPr lang="en-US" dirty="0"/>
              <a:t>11:21</a:t>
            </a:r>
          </a:p>
        </p:txBody>
      </p:sp>
      <p:sp>
        <p:nvSpPr>
          <p:cNvPr id="4" name="Title 3"/>
          <p:cNvSpPr>
            <a:spLocks noGrp="1"/>
          </p:cNvSpPr>
          <p:nvPr>
            <p:ph type="title"/>
          </p:nvPr>
        </p:nvSpPr>
        <p:spPr/>
        <p:txBody>
          <a:bodyPr/>
          <a:lstStyle/>
          <a:p>
            <a:r>
              <a:rPr lang="en-US" dirty="0"/>
              <a:t>Did not a woman cast an upper millstone upon him from the wall, so that he died at </a:t>
            </a:r>
            <a:r>
              <a:rPr lang="en-US" dirty="0" err="1"/>
              <a:t>Thebez</a:t>
            </a:r>
            <a:r>
              <a:rPr lang="en-US" dirty="0"/>
              <a:t>? </a:t>
            </a:r>
          </a:p>
        </p:txBody>
      </p:sp>
      <p:pic>
        <p:nvPicPr>
          <p:cNvPr id="5" name="Picture 4" descr="Wadi Farah and Tirzah area from south, tb1208068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262"/>
            <a:ext cx="9144000" cy="6126480"/>
          </a:xfrm>
          <a:prstGeom prst="rect">
            <a:avLst/>
          </a:prstGeom>
        </p:spPr>
      </p:pic>
      <p:sp>
        <p:nvSpPr>
          <p:cNvPr id="12" name="Oval 11"/>
          <p:cNvSpPr/>
          <p:nvPr/>
        </p:nvSpPr>
        <p:spPr>
          <a:xfrm>
            <a:off x="3657600" y="3612142"/>
            <a:ext cx="9144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Text Box 16"/>
          <p:cNvSpPr txBox="1">
            <a:spLocks noChangeArrowheads="1"/>
          </p:cNvSpPr>
          <p:nvPr/>
        </p:nvSpPr>
        <p:spPr bwMode="auto">
          <a:xfrm>
            <a:off x="2374800" y="3231142"/>
            <a:ext cx="231140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Tell el-Farah (Tirzah)</a:t>
            </a:r>
          </a:p>
        </p:txBody>
      </p:sp>
      <p:sp>
        <p:nvSpPr>
          <p:cNvPr id="14" name="Text Box 16"/>
          <p:cNvSpPr txBox="1">
            <a:spLocks noChangeArrowheads="1"/>
          </p:cNvSpPr>
          <p:nvPr/>
        </p:nvSpPr>
        <p:spPr bwMode="auto">
          <a:xfrm rot="614917">
            <a:off x="6856856" y="4036323"/>
            <a:ext cx="135626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Wadi</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Farah</a:t>
            </a:r>
          </a:p>
        </p:txBody>
      </p:sp>
      <p:sp>
        <p:nvSpPr>
          <p:cNvPr id="15" name="Freeform 14"/>
          <p:cNvSpPr/>
          <p:nvPr/>
        </p:nvSpPr>
        <p:spPr>
          <a:xfrm>
            <a:off x="3090333" y="4848275"/>
            <a:ext cx="5494867" cy="1049867"/>
          </a:xfrm>
          <a:custGeom>
            <a:avLst/>
            <a:gdLst>
              <a:gd name="connsiteX0" fmla="*/ 5494867 w 5494867"/>
              <a:gd name="connsiteY0" fmla="*/ 0 h 1049867"/>
              <a:gd name="connsiteX1" fmla="*/ 5181600 w 5494867"/>
              <a:gd name="connsiteY1" fmla="*/ 152400 h 1049867"/>
              <a:gd name="connsiteX2" fmla="*/ 4360334 w 5494867"/>
              <a:gd name="connsiteY2" fmla="*/ 347134 h 1049867"/>
              <a:gd name="connsiteX3" fmla="*/ 2827867 w 5494867"/>
              <a:gd name="connsiteY3" fmla="*/ 601134 h 1049867"/>
              <a:gd name="connsiteX4" fmla="*/ 1219200 w 5494867"/>
              <a:gd name="connsiteY4" fmla="*/ 863600 h 1049867"/>
              <a:gd name="connsiteX5" fmla="*/ 0 w 5494867"/>
              <a:gd name="connsiteY5" fmla="*/ 1049867 h 1049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4867" h="1049867">
                <a:moveTo>
                  <a:pt x="5494867" y="0"/>
                </a:moveTo>
                <a:cubicBezTo>
                  <a:pt x="5432778" y="47272"/>
                  <a:pt x="5370689" y="94544"/>
                  <a:pt x="5181600" y="152400"/>
                </a:cubicBezTo>
                <a:cubicBezTo>
                  <a:pt x="4992511" y="210256"/>
                  <a:pt x="4752623" y="272345"/>
                  <a:pt x="4360334" y="347134"/>
                </a:cubicBezTo>
                <a:cubicBezTo>
                  <a:pt x="3968045" y="421923"/>
                  <a:pt x="2827867" y="601134"/>
                  <a:pt x="2827867" y="601134"/>
                </a:cubicBezTo>
                <a:lnTo>
                  <a:pt x="1219200" y="863600"/>
                </a:lnTo>
                <a:lnTo>
                  <a:pt x="0" y="1049867"/>
                </a:lnTo>
              </a:path>
            </a:pathLst>
          </a:custGeom>
          <a:noFill/>
          <a:ln w="22225" cap="flat" cmpd="sng" algn="ctr">
            <a:solidFill>
              <a:srgbClr val="FFFFFF"/>
            </a:solidFill>
            <a:prstDash val="solid"/>
            <a:round/>
            <a:headEnd type="triangl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Text Box 16"/>
          <p:cNvSpPr txBox="1">
            <a:spLocks noChangeArrowheads="1"/>
          </p:cNvSpPr>
          <p:nvPr/>
        </p:nvSpPr>
        <p:spPr bwMode="auto">
          <a:xfrm rot="21116315">
            <a:off x="4515719" y="5086714"/>
            <a:ext cx="149823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Wadi</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Beidan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7" name="Freeform 16"/>
          <p:cNvSpPr/>
          <p:nvPr/>
        </p:nvSpPr>
        <p:spPr>
          <a:xfrm>
            <a:off x="4857750" y="3758192"/>
            <a:ext cx="4241800" cy="862542"/>
          </a:xfrm>
          <a:custGeom>
            <a:avLst/>
            <a:gdLst>
              <a:gd name="connsiteX0" fmla="*/ 0 w 4241800"/>
              <a:gd name="connsiteY0" fmla="*/ 0 h 862542"/>
              <a:gd name="connsiteX1" fmla="*/ 304800 w 4241800"/>
              <a:gd name="connsiteY1" fmla="*/ 31750 h 862542"/>
              <a:gd name="connsiteX2" fmla="*/ 546100 w 4241800"/>
              <a:gd name="connsiteY2" fmla="*/ 63500 h 862542"/>
              <a:gd name="connsiteX3" fmla="*/ 723900 w 4241800"/>
              <a:gd name="connsiteY3" fmla="*/ 120650 h 862542"/>
              <a:gd name="connsiteX4" fmla="*/ 908050 w 4241800"/>
              <a:gd name="connsiteY4" fmla="*/ 133350 h 862542"/>
              <a:gd name="connsiteX5" fmla="*/ 1174750 w 4241800"/>
              <a:gd name="connsiteY5" fmla="*/ 165100 h 862542"/>
              <a:gd name="connsiteX6" fmla="*/ 1339850 w 4241800"/>
              <a:gd name="connsiteY6" fmla="*/ 215900 h 862542"/>
              <a:gd name="connsiteX7" fmla="*/ 1435100 w 4241800"/>
              <a:gd name="connsiteY7" fmla="*/ 279400 h 862542"/>
              <a:gd name="connsiteX8" fmla="*/ 1435100 w 4241800"/>
              <a:gd name="connsiteY8" fmla="*/ 368300 h 862542"/>
              <a:gd name="connsiteX9" fmla="*/ 1435100 w 4241800"/>
              <a:gd name="connsiteY9" fmla="*/ 425450 h 862542"/>
              <a:gd name="connsiteX10" fmla="*/ 1460500 w 4241800"/>
              <a:gd name="connsiteY10" fmla="*/ 469900 h 862542"/>
              <a:gd name="connsiteX11" fmla="*/ 1631950 w 4241800"/>
              <a:gd name="connsiteY11" fmla="*/ 520700 h 862542"/>
              <a:gd name="connsiteX12" fmla="*/ 2044700 w 4241800"/>
              <a:gd name="connsiteY12" fmla="*/ 590550 h 862542"/>
              <a:gd name="connsiteX13" fmla="*/ 2667000 w 4241800"/>
              <a:gd name="connsiteY13" fmla="*/ 711200 h 862542"/>
              <a:gd name="connsiteX14" fmla="*/ 3035300 w 4241800"/>
              <a:gd name="connsiteY14" fmla="*/ 768350 h 862542"/>
              <a:gd name="connsiteX15" fmla="*/ 3517900 w 4241800"/>
              <a:gd name="connsiteY15" fmla="*/ 806450 h 862542"/>
              <a:gd name="connsiteX16" fmla="*/ 3949700 w 4241800"/>
              <a:gd name="connsiteY16" fmla="*/ 857250 h 862542"/>
              <a:gd name="connsiteX17" fmla="*/ 4241800 w 4241800"/>
              <a:gd name="connsiteY17" fmla="*/ 838200 h 86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41800" h="862542">
                <a:moveTo>
                  <a:pt x="0" y="0"/>
                </a:moveTo>
                <a:lnTo>
                  <a:pt x="304800" y="31750"/>
                </a:lnTo>
                <a:cubicBezTo>
                  <a:pt x="395817" y="42333"/>
                  <a:pt x="476250" y="48683"/>
                  <a:pt x="546100" y="63500"/>
                </a:cubicBezTo>
                <a:cubicBezTo>
                  <a:pt x="615950" y="78317"/>
                  <a:pt x="663575" y="109008"/>
                  <a:pt x="723900" y="120650"/>
                </a:cubicBezTo>
                <a:cubicBezTo>
                  <a:pt x="784225" y="132292"/>
                  <a:pt x="832908" y="125942"/>
                  <a:pt x="908050" y="133350"/>
                </a:cubicBezTo>
                <a:cubicBezTo>
                  <a:pt x="983192" y="140758"/>
                  <a:pt x="1102783" y="151342"/>
                  <a:pt x="1174750" y="165100"/>
                </a:cubicBezTo>
                <a:cubicBezTo>
                  <a:pt x="1246717" y="178858"/>
                  <a:pt x="1296458" y="196850"/>
                  <a:pt x="1339850" y="215900"/>
                </a:cubicBezTo>
                <a:cubicBezTo>
                  <a:pt x="1383242" y="234950"/>
                  <a:pt x="1419225" y="254000"/>
                  <a:pt x="1435100" y="279400"/>
                </a:cubicBezTo>
                <a:cubicBezTo>
                  <a:pt x="1450975" y="304800"/>
                  <a:pt x="1435100" y="368300"/>
                  <a:pt x="1435100" y="368300"/>
                </a:cubicBezTo>
                <a:cubicBezTo>
                  <a:pt x="1435100" y="392642"/>
                  <a:pt x="1430867" y="408517"/>
                  <a:pt x="1435100" y="425450"/>
                </a:cubicBezTo>
                <a:cubicBezTo>
                  <a:pt x="1439333" y="442383"/>
                  <a:pt x="1427692" y="454025"/>
                  <a:pt x="1460500" y="469900"/>
                </a:cubicBezTo>
                <a:cubicBezTo>
                  <a:pt x="1493308" y="485775"/>
                  <a:pt x="1534583" y="500592"/>
                  <a:pt x="1631950" y="520700"/>
                </a:cubicBezTo>
                <a:cubicBezTo>
                  <a:pt x="1729317" y="540808"/>
                  <a:pt x="2044700" y="590550"/>
                  <a:pt x="2044700" y="590550"/>
                </a:cubicBezTo>
                <a:lnTo>
                  <a:pt x="2667000" y="711200"/>
                </a:lnTo>
                <a:cubicBezTo>
                  <a:pt x="2832100" y="740833"/>
                  <a:pt x="2893483" y="752475"/>
                  <a:pt x="3035300" y="768350"/>
                </a:cubicBezTo>
                <a:cubicBezTo>
                  <a:pt x="3177117" y="784225"/>
                  <a:pt x="3365500" y="791633"/>
                  <a:pt x="3517900" y="806450"/>
                </a:cubicBezTo>
                <a:cubicBezTo>
                  <a:pt x="3670300" y="821267"/>
                  <a:pt x="3829050" y="851958"/>
                  <a:pt x="3949700" y="857250"/>
                </a:cubicBezTo>
                <a:cubicBezTo>
                  <a:pt x="4070350" y="862542"/>
                  <a:pt x="4241800" y="838200"/>
                  <a:pt x="4241800" y="838200"/>
                </a:cubicBezTo>
              </a:path>
            </a:pathLst>
          </a:custGeom>
          <a:noFill/>
          <a:ln w="22225" cap="flat" cmpd="sng" algn="ctr">
            <a:solidFill>
              <a:srgbClr val="FFFFFF"/>
            </a:solidFill>
            <a:prstDash val="solid"/>
            <a:round/>
            <a:headEnd type="triangl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Oval 17"/>
          <p:cNvSpPr/>
          <p:nvPr/>
        </p:nvSpPr>
        <p:spPr>
          <a:xfrm>
            <a:off x="5410200" y="3154942"/>
            <a:ext cx="9144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9" name="Text Box 16"/>
          <p:cNvSpPr txBox="1">
            <a:spLocks noChangeArrowheads="1"/>
          </p:cNvSpPr>
          <p:nvPr/>
        </p:nvSpPr>
        <p:spPr bwMode="auto">
          <a:xfrm>
            <a:off x="4340235" y="2678632"/>
            <a:ext cx="188572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Ṭubas</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Thebez</a:t>
            </a:r>
            <a:r>
              <a:rPr lang="en-US" sz="2000" kern="0" dirty="0">
                <a:solidFill>
                  <a:srgbClr val="FFFFFF"/>
                </a:solidFill>
                <a:effectLst>
                  <a:glow rad="76200">
                    <a:srgbClr val="000000">
                      <a:alpha val="60000"/>
                    </a:srgbClr>
                  </a:glow>
                </a:effectLst>
                <a:latin typeface="Calibri" pitchFamily="34" charset="0"/>
                <a:cs typeface="Calibri" pitchFamily="34" charset="0"/>
              </a:rPr>
              <a:t>?)</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52684851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10;&#10;Description automatically generated">
            <a:extLst>
              <a:ext uri="{FF2B5EF4-FFF2-40B4-BE49-F238E27FC236}">
                <a16:creationId xmlns:a16="http://schemas.microsoft.com/office/drawing/2014/main" id="{8440E18C-8897-484D-85AC-010086BFAC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Tirzah (aerial view from the northwest)</a:t>
            </a:r>
          </a:p>
        </p:txBody>
      </p:sp>
      <p:sp>
        <p:nvSpPr>
          <p:cNvPr id="3" name="Text Placeholder 2"/>
          <p:cNvSpPr>
            <a:spLocks noGrp="1"/>
          </p:cNvSpPr>
          <p:nvPr>
            <p:ph type="body" sz="quarter" idx="12"/>
          </p:nvPr>
        </p:nvSpPr>
        <p:spPr/>
        <p:txBody>
          <a:bodyPr/>
          <a:lstStyle/>
          <a:p>
            <a:r>
              <a:rPr lang="en-US" dirty="0"/>
              <a:t>11:21</a:t>
            </a:r>
          </a:p>
        </p:txBody>
      </p:sp>
      <p:sp>
        <p:nvSpPr>
          <p:cNvPr id="4" name="Title 3"/>
          <p:cNvSpPr>
            <a:spLocks noGrp="1"/>
          </p:cNvSpPr>
          <p:nvPr>
            <p:ph type="title"/>
          </p:nvPr>
        </p:nvSpPr>
        <p:spPr/>
        <p:txBody>
          <a:bodyPr/>
          <a:lstStyle/>
          <a:p>
            <a:r>
              <a:rPr lang="en-US" dirty="0"/>
              <a:t>Did not a woman cast an upper millstone upon him from the wall, so that he died at </a:t>
            </a:r>
            <a:r>
              <a:rPr lang="en-US" dirty="0" err="1"/>
              <a:t>Thebez</a:t>
            </a:r>
            <a:r>
              <a:rPr lang="en-US" dirty="0"/>
              <a:t>? </a:t>
            </a:r>
          </a:p>
        </p:txBody>
      </p:sp>
    </p:spTree>
    <p:extLst>
      <p:ext uri="{BB962C8B-B14F-4D97-AF65-F5344CB8AC3E}">
        <p14:creationId xmlns:p14="http://schemas.microsoft.com/office/powerpoint/2010/main" val="205742834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Israel2016\02 Samaria and the Center\Samaria Hill Country\Tirzah excavations from northwest, tb052916576.jpg"/>
          <p:cNvPicPr>
            <a:picLocks noChangeAspect="1" noChangeArrowheads="1"/>
          </p:cNvPicPr>
          <p:nvPr/>
        </p:nvPicPr>
        <p:blipFill rotWithShape="1">
          <a:blip r:embed="rId3">
            <a:extLst>
              <a:ext uri="{28A0092B-C50C-407E-A947-70E740481C1C}">
                <a14:useLocalDpi xmlns:a14="http://schemas.microsoft.com/office/drawing/2010/main" val="0"/>
              </a:ext>
            </a:extLst>
          </a:blip>
          <a:srcRect r="1600"/>
          <a:stretch/>
        </p:blipFill>
        <p:spPr bwMode="auto">
          <a:xfrm>
            <a:off x="-1" y="357522"/>
            <a:ext cx="9144001" cy="615156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Tirzah excavations (from the northwest)</a:t>
            </a:r>
          </a:p>
        </p:txBody>
      </p:sp>
      <p:sp>
        <p:nvSpPr>
          <p:cNvPr id="3" name="Text Placeholder 2"/>
          <p:cNvSpPr>
            <a:spLocks noGrp="1"/>
          </p:cNvSpPr>
          <p:nvPr>
            <p:ph type="body" sz="quarter" idx="12"/>
          </p:nvPr>
        </p:nvSpPr>
        <p:spPr/>
        <p:txBody>
          <a:bodyPr/>
          <a:lstStyle/>
          <a:p>
            <a:r>
              <a:rPr lang="en-US" dirty="0"/>
              <a:t>11:21</a:t>
            </a:r>
          </a:p>
        </p:txBody>
      </p:sp>
      <p:sp>
        <p:nvSpPr>
          <p:cNvPr id="4" name="Title 3"/>
          <p:cNvSpPr>
            <a:spLocks noGrp="1"/>
          </p:cNvSpPr>
          <p:nvPr>
            <p:ph type="title"/>
          </p:nvPr>
        </p:nvSpPr>
        <p:spPr/>
        <p:txBody>
          <a:bodyPr/>
          <a:lstStyle/>
          <a:p>
            <a:r>
              <a:rPr lang="en-US" dirty="0"/>
              <a:t>Did not a woman cast an upper millstone upon him from the wall, so that he died at </a:t>
            </a:r>
            <a:r>
              <a:rPr lang="en-US" dirty="0" err="1"/>
              <a:t>Thebez</a:t>
            </a:r>
            <a:r>
              <a:rPr lang="en-US" dirty="0"/>
              <a:t>? </a:t>
            </a:r>
          </a:p>
        </p:txBody>
      </p:sp>
    </p:spTree>
    <p:extLst>
      <p:ext uri="{BB962C8B-B14F-4D97-AF65-F5344CB8AC3E}">
        <p14:creationId xmlns:p14="http://schemas.microsoft.com/office/powerpoint/2010/main" val="367705085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8 People of Palestine\Bedouin Men\Bedouin warrior on horse, mat068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9538"/>
            <a:ext cx="9144000" cy="66389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warrior on a horse</a:t>
            </a:r>
          </a:p>
        </p:txBody>
      </p:sp>
      <p:sp>
        <p:nvSpPr>
          <p:cNvPr id="3" name="Text Placeholder 2"/>
          <p:cNvSpPr>
            <a:spLocks noGrp="1"/>
          </p:cNvSpPr>
          <p:nvPr>
            <p:ph type="body" sz="quarter" idx="12"/>
          </p:nvPr>
        </p:nvSpPr>
        <p:spPr/>
        <p:txBody>
          <a:bodyPr/>
          <a:lstStyle/>
          <a:p>
            <a:r>
              <a:rPr lang="en-US" dirty="0"/>
              <a:t>11:22</a:t>
            </a:r>
          </a:p>
        </p:txBody>
      </p:sp>
      <p:sp>
        <p:nvSpPr>
          <p:cNvPr id="4" name="Title 3"/>
          <p:cNvSpPr>
            <a:spLocks noGrp="1"/>
          </p:cNvSpPr>
          <p:nvPr>
            <p:ph type="title"/>
          </p:nvPr>
        </p:nvSpPr>
        <p:spPr/>
        <p:txBody>
          <a:bodyPr/>
          <a:lstStyle/>
          <a:p>
            <a:r>
              <a:rPr lang="en-US" dirty="0"/>
              <a:t>So the messenger left and reported to David all that Joab sent him to tell</a:t>
            </a:r>
          </a:p>
        </p:txBody>
      </p:sp>
    </p:spTree>
    <p:extLst>
      <p:ext uri="{BB962C8B-B14F-4D97-AF65-F5344CB8AC3E}">
        <p14:creationId xmlns:p14="http://schemas.microsoft.com/office/powerpoint/2010/main" val="298560386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Schick-pcb\Misc-pcb\Gezer, Solomonic six-chambered city gate, model, as0215065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3525"/>
            <a:ext cx="9144000" cy="65198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the six-chambered Iron Age city gate at Gezer</a:t>
            </a:r>
          </a:p>
        </p:txBody>
      </p:sp>
      <p:sp>
        <p:nvSpPr>
          <p:cNvPr id="3" name="Text Placeholder 2"/>
          <p:cNvSpPr>
            <a:spLocks noGrp="1"/>
          </p:cNvSpPr>
          <p:nvPr>
            <p:ph type="body" sz="quarter" idx="12"/>
          </p:nvPr>
        </p:nvSpPr>
        <p:spPr/>
        <p:txBody>
          <a:bodyPr/>
          <a:lstStyle/>
          <a:p>
            <a:r>
              <a:rPr lang="en-US" dirty="0"/>
              <a:t>11:23</a:t>
            </a:r>
          </a:p>
        </p:txBody>
      </p:sp>
      <p:sp>
        <p:nvSpPr>
          <p:cNvPr id="4" name="Title 3"/>
          <p:cNvSpPr>
            <a:spLocks noGrp="1"/>
          </p:cNvSpPr>
          <p:nvPr>
            <p:ph type="title"/>
          </p:nvPr>
        </p:nvSpPr>
        <p:spPr/>
        <p:txBody>
          <a:bodyPr/>
          <a:lstStyle/>
          <a:p>
            <a:r>
              <a:rPr lang="en-US" dirty="0"/>
              <a:t>They came out against us in the field, but we pressed them back to the entrance of the gate</a:t>
            </a:r>
          </a:p>
        </p:txBody>
      </p:sp>
    </p:spTree>
    <p:extLst>
      <p:ext uri="{BB962C8B-B14F-4D97-AF65-F5344CB8AC3E}">
        <p14:creationId xmlns:p14="http://schemas.microsoft.com/office/powerpoint/2010/main" val="324573268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9EA8825-3293-4BB6-912F-E77C7B5FF2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Iron Age gate at Hazor (aerial view from the east)</a:t>
            </a:r>
          </a:p>
        </p:txBody>
      </p:sp>
      <p:sp>
        <p:nvSpPr>
          <p:cNvPr id="3" name="Text Placeholder 2"/>
          <p:cNvSpPr>
            <a:spLocks noGrp="1"/>
          </p:cNvSpPr>
          <p:nvPr>
            <p:ph type="body" sz="quarter" idx="12"/>
          </p:nvPr>
        </p:nvSpPr>
        <p:spPr/>
        <p:txBody>
          <a:bodyPr/>
          <a:lstStyle/>
          <a:p>
            <a:r>
              <a:rPr lang="en-US" dirty="0"/>
              <a:t>11:23</a:t>
            </a:r>
          </a:p>
        </p:txBody>
      </p:sp>
      <p:sp>
        <p:nvSpPr>
          <p:cNvPr id="4" name="Title 3"/>
          <p:cNvSpPr>
            <a:spLocks noGrp="1"/>
          </p:cNvSpPr>
          <p:nvPr>
            <p:ph type="title"/>
          </p:nvPr>
        </p:nvSpPr>
        <p:spPr/>
        <p:txBody>
          <a:bodyPr/>
          <a:lstStyle/>
          <a:p>
            <a:r>
              <a:rPr lang="en-US" dirty="0"/>
              <a:t>They came out against us in the field, but we pressed them back to the entrance of the gate</a:t>
            </a:r>
          </a:p>
        </p:txBody>
      </p:sp>
    </p:spTree>
    <p:extLst>
      <p:ext uri="{BB962C8B-B14F-4D97-AF65-F5344CB8AC3E}">
        <p14:creationId xmlns:p14="http://schemas.microsoft.com/office/powerpoint/2010/main" val="110054039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C1AB0F-9C36-4033-9AB3-CA2127B27A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Iron Age gate at Hazor (aerial view from the east)</a:t>
            </a:r>
          </a:p>
        </p:txBody>
      </p:sp>
      <p:sp>
        <p:nvSpPr>
          <p:cNvPr id="3" name="Text Placeholder 2"/>
          <p:cNvSpPr>
            <a:spLocks noGrp="1"/>
          </p:cNvSpPr>
          <p:nvPr>
            <p:ph type="body" sz="quarter" idx="12"/>
          </p:nvPr>
        </p:nvSpPr>
        <p:spPr/>
        <p:txBody>
          <a:bodyPr/>
          <a:lstStyle/>
          <a:p>
            <a:r>
              <a:rPr lang="en-US" dirty="0"/>
              <a:t>11:23</a:t>
            </a:r>
          </a:p>
        </p:txBody>
      </p:sp>
      <p:sp>
        <p:nvSpPr>
          <p:cNvPr id="4" name="Title 3"/>
          <p:cNvSpPr>
            <a:spLocks noGrp="1"/>
          </p:cNvSpPr>
          <p:nvPr>
            <p:ph type="title"/>
          </p:nvPr>
        </p:nvSpPr>
        <p:spPr/>
        <p:txBody>
          <a:bodyPr/>
          <a:lstStyle/>
          <a:p>
            <a:r>
              <a:rPr lang="en-US" dirty="0"/>
              <a:t>They came out against us in the field, but we pressed them back to the entrance of the gate</a:t>
            </a:r>
          </a:p>
        </p:txBody>
      </p:sp>
      <p:sp>
        <p:nvSpPr>
          <p:cNvPr id="20" name="Text Box 16"/>
          <p:cNvSpPr txBox="1">
            <a:spLocks noChangeArrowheads="1"/>
          </p:cNvSpPr>
          <p:nvPr/>
        </p:nvSpPr>
        <p:spPr bwMode="auto">
          <a:xfrm>
            <a:off x="4014299" y="4883920"/>
            <a:ext cx="160545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p</a:t>
            </a:r>
            <a:r>
              <a:rPr lang="en-US" sz="2000" kern="0" noProof="0" dirty="0" err="1">
                <a:solidFill>
                  <a:sysClr val="window" lastClr="FFFFFF"/>
                </a:solidFill>
                <a:effectLst>
                  <a:glow rad="76200">
                    <a:sysClr val="windowText" lastClr="000000">
                      <a:alpha val="60000"/>
                    </a:sysClr>
                  </a:glow>
                </a:effectLst>
                <a:latin typeface="Calibri" pitchFamily="34" charset="0"/>
                <a:cs typeface="Calibri" pitchFamily="34" charset="0"/>
              </a:rPr>
              <a:t>rojecting</a:t>
            </a: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 towers</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1" name="Line 9"/>
          <p:cNvSpPr>
            <a:spLocks noChangeShapeType="1"/>
          </p:cNvSpPr>
          <p:nvPr/>
        </p:nvSpPr>
        <p:spPr bwMode="auto">
          <a:xfrm flipV="1">
            <a:off x="5077225" y="4267200"/>
            <a:ext cx="447275" cy="51435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2" name="Line 9"/>
          <p:cNvSpPr>
            <a:spLocks noChangeShapeType="1"/>
          </p:cNvSpPr>
          <p:nvPr/>
        </p:nvSpPr>
        <p:spPr bwMode="auto">
          <a:xfrm flipH="1" flipV="1">
            <a:off x="4114044" y="4090940"/>
            <a:ext cx="464432" cy="64947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3" name="Text Box 16"/>
          <p:cNvSpPr txBox="1">
            <a:spLocks noChangeArrowheads="1"/>
          </p:cNvSpPr>
          <p:nvPr/>
        </p:nvSpPr>
        <p:spPr bwMode="auto">
          <a:xfrm>
            <a:off x="1232999" y="4747534"/>
            <a:ext cx="160545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casemate wall</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4" name="Line 9"/>
          <p:cNvSpPr>
            <a:spLocks noChangeShapeType="1"/>
          </p:cNvSpPr>
          <p:nvPr/>
        </p:nvSpPr>
        <p:spPr bwMode="auto">
          <a:xfrm flipV="1">
            <a:off x="2447391" y="3711714"/>
            <a:ext cx="181509" cy="10287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5" name="Line 9"/>
          <p:cNvSpPr>
            <a:spLocks noChangeShapeType="1"/>
          </p:cNvSpPr>
          <p:nvPr/>
        </p:nvSpPr>
        <p:spPr bwMode="auto">
          <a:xfrm flipH="1" flipV="1">
            <a:off x="1450659" y="3886200"/>
            <a:ext cx="232217" cy="85421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6" name="Text Box 16"/>
          <p:cNvSpPr txBox="1">
            <a:spLocks noChangeArrowheads="1"/>
          </p:cNvSpPr>
          <p:nvPr/>
        </p:nvSpPr>
        <p:spPr bwMode="auto">
          <a:xfrm>
            <a:off x="3980693" y="654820"/>
            <a:ext cx="160545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gate chambers</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7" name="Line 9"/>
          <p:cNvSpPr>
            <a:spLocks noChangeShapeType="1"/>
          </p:cNvSpPr>
          <p:nvPr/>
        </p:nvSpPr>
        <p:spPr bwMode="auto">
          <a:xfrm>
            <a:off x="4811460" y="1419856"/>
            <a:ext cx="531531" cy="84709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8" name="Line 9"/>
          <p:cNvSpPr>
            <a:spLocks noChangeShapeType="1"/>
          </p:cNvSpPr>
          <p:nvPr/>
        </p:nvSpPr>
        <p:spPr bwMode="auto">
          <a:xfrm flipH="1">
            <a:off x="4128597" y="1362706"/>
            <a:ext cx="449879" cy="90424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2583658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F752E96A-33FF-4110-9976-2EC20ADC64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16"/>
            <a:ext cx="9144000" cy="6830568"/>
          </a:xfrm>
          <a:prstGeom prst="rect">
            <a:avLst/>
          </a:prstGeom>
        </p:spPr>
      </p:pic>
      <p:sp>
        <p:nvSpPr>
          <p:cNvPr id="2" name="Text Placeholder 1"/>
          <p:cNvSpPr>
            <a:spLocks noGrp="1"/>
          </p:cNvSpPr>
          <p:nvPr>
            <p:ph type="body" sz="quarter" idx="10"/>
          </p:nvPr>
        </p:nvSpPr>
        <p:spPr/>
        <p:txBody>
          <a:bodyPr/>
          <a:lstStyle/>
          <a:p>
            <a:r>
              <a:rPr lang="en-US" dirty="0"/>
              <a:t>Archers defending a fortified town against siege, from Nimrud, 9th century BC</a:t>
            </a:r>
          </a:p>
        </p:txBody>
      </p:sp>
      <p:sp>
        <p:nvSpPr>
          <p:cNvPr id="3" name="Text Placeholder 2"/>
          <p:cNvSpPr>
            <a:spLocks noGrp="1"/>
          </p:cNvSpPr>
          <p:nvPr>
            <p:ph type="body" sz="quarter" idx="12"/>
          </p:nvPr>
        </p:nvSpPr>
        <p:spPr/>
        <p:txBody>
          <a:bodyPr/>
          <a:lstStyle/>
          <a:p>
            <a:r>
              <a:rPr lang="fi-FI" dirty="0"/>
              <a:t>11:24</a:t>
            </a:r>
            <a:endParaRPr lang="en-US" dirty="0"/>
          </a:p>
        </p:txBody>
      </p:sp>
      <p:sp>
        <p:nvSpPr>
          <p:cNvPr id="4" name="Title 3"/>
          <p:cNvSpPr>
            <a:spLocks noGrp="1"/>
          </p:cNvSpPr>
          <p:nvPr>
            <p:ph type="title"/>
          </p:nvPr>
        </p:nvSpPr>
        <p:spPr/>
        <p:txBody>
          <a:bodyPr/>
          <a:lstStyle/>
          <a:p>
            <a:r>
              <a:rPr lang="en-US" dirty="0"/>
              <a:t>The archers shot at your servants from the wall</a:t>
            </a:r>
          </a:p>
        </p:txBody>
      </p:sp>
    </p:spTree>
    <p:extLst>
      <p:ext uri="{BB962C8B-B14F-4D97-AF65-F5344CB8AC3E}">
        <p14:creationId xmlns:p14="http://schemas.microsoft.com/office/powerpoint/2010/main" val="380497844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British Museum-pcb\Assyria\Nimrud, enemy wearing turban pierced by arrow, reign of Ashurnasirpal II, adr18051945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7800"/>
            <a:ext cx="9144000" cy="650081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Enemy pierced by arrows, from Nimrud, reign of Ashurnasirpal II, circa 860 BC</a:t>
            </a:r>
          </a:p>
        </p:txBody>
      </p:sp>
      <p:sp>
        <p:nvSpPr>
          <p:cNvPr id="3" name="Text Placeholder 2"/>
          <p:cNvSpPr>
            <a:spLocks noGrp="1"/>
          </p:cNvSpPr>
          <p:nvPr>
            <p:ph type="body" sz="quarter" idx="12"/>
          </p:nvPr>
        </p:nvSpPr>
        <p:spPr/>
        <p:txBody>
          <a:bodyPr/>
          <a:lstStyle/>
          <a:p>
            <a:r>
              <a:rPr lang="en-US" dirty="0"/>
              <a:t>11:24</a:t>
            </a:r>
          </a:p>
        </p:txBody>
      </p:sp>
      <p:sp>
        <p:nvSpPr>
          <p:cNvPr id="4" name="Title 3"/>
          <p:cNvSpPr>
            <a:spLocks noGrp="1"/>
          </p:cNvSpPr>
          <p:nvPr>
            <p:ph type="title"/>
          </p:nvPr>
        </p:nvSpPr>
        <p:spPr/>
        <p:txBody>
          <a:bodyPr/>
          <a:lstStyle/>
          <a:p>
            <a:r>
              <a:rPr lang="en-US" dirty="0"/>
              <a:t>And some of the king’s servants are dead</a:t>
            </a:r>
          </a:p>
        </p:txBody>
      </p:sp>
    </p:spTree>
    <p:extLst>
      <p:ext uri="{BB962C8B-B14F-4D97-AF65-F5344CB8AC3E}">
        <p14:creationId xmlns:p14="http://schemas.microsoft.com/office/powerpoint/2010/main" val="317874916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Asiatic soldier pierced by an arrow, reign of Amenhotep II, circa 1425 BC</a:t>
            </a:r>
          </a:p>
        </p:txBody>
      </p:sp>
      <p:sp>
        <p:nvSpPr>
          <p:cNvPr id="3" name="Text Placeholder 2"/>
          <p:cNvSpPr>
            <a:spLocks noGrp="1"/>
          </p:cNvSpPr>
          <p:nvPr>
            <p:ph type="body" sz="quarter" idx="12"/>
          </p:nvPr>
        </p:nvSpPr>
        <p:spPr/>
        <p:txBody>
          <a:bodyPr/>
          <a:lstStyle/>
          <a:p>
            <a:r>
              <a:rPr lang="en-US" dirty="0"/>
              <a:t>11:24</a:t>
            </a:r>
          </a:p>
        </p:txBody>
      </p:sp>
      <p:sp>
        <p:nvSpPr>
          <p:cNvPr id="4" name="Title 3"/>
          <p:cNvSpPr>
            <a:spLocks noGrp="1"/>
          </p:cNvSpPr>
          <p:nvPr>
            <p:ph type="title"/>
          </p:nvPr>
        </p:nvSpPr>
        <p:spPr/>
        <p:txBody>
          <a:bodyPr/>
          <a:lstStyle/>
          <a:p>
            <a:r>
              <a:rPr lang="en-US" dirty="0"/>
              <a:t>And some of the king’s servants are dead, and your servant Uriah the Hittite is dead also</a:t>
            </a:r>
          </a:p>
        </p:txBody>
      </p:sp>
      <p:pic>
        <p:nvPicPr>
          <p:cNvPr id="2050" name="Picture 2" descr="C:\Users\Kris\Documents\Bolen\El-Asasif, Asiatic soldiers trampled by royal chariot, reign of Amenhotep II perhaps, enemy dead, killed met5447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1832"/>
            <a:ext cx="9144000" cy="497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039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 map&#10;&#10;Description automatically generated">
            <a:extLst>
              <a:ext uri="{FF2B5EF4-FFF2-40B4-BE49-F238E27FC236}">
                <a16:creationId xmlns:a16="http://schemas.microsoft.com/office/drawing/2014/main" id="{335C6D27-2C27-4497-AD1F-FCFC9AC36A89}"/>
              </a:ext>
            </a:extLst>
          </p:cNvPr>
          <p:cNvPicPr>
            <a:picLocks noChangeAspect="1"/>
          </p:cNvPicPr>
          <p:nvPr/>
        </p:nvPicPr>
        <p:blipFill rotWithShape="1">
          <a:blip r:embed="rId3">
            <a:extLst>
              <a:ext uri="{28A0092B-C50C-407E-A947-70E740481C1C}">
                <a14:useLocalDpi xmlns:a14="http://schemas.microsoft.com/office/drawing/2010/main" val="0"/>
              </a:ext>
            </a:extLst>
          </a:blip>
          <a:srcRect t="301" b="301"/>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Site plan of the citadel of Rabbah, modern Amman</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David sent Joab and all his men . . . , and they destroyed the Ammonites and besieged Rabbah</a:t>
            </a:r>
          </a:p>
        </p:txBody>
      </p:sp>
      <p:sp>
        <p:nvSpPr>
          <p:cNvPr id="9" name="Line 7"/>
          <p:cNvSpPr>
            <a:spLocks noChangeShapeType="1"/>
          </p:cNvSpPr>
          <p:nvPr/>
        </p:nvSpPr>
        <p:spPr bwMode="auto">
          <a:xfrm>
            <a:off x="6661150" y="2470149"/>
            <a:ext cx="623889" cy="62388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3"/>
          <p:cNvSpPr txBox="1">
            <a:spLocks noChangeArrowheads="1"/>
          </p:cNvSpPr>
          <p:nvPr/>
        </p:nvSpPr>
        <p:spPr bwMode="auto">
          <a:xfrm>
            <a:off x="5569525" y="1849164"/>
            <a:ext cx="1345240"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Ammonite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Palace</a:t>
            </a:r>
          </a:p>
        </p:txBody>
      </p:sp>
      <p:sp>
        <p:nvSpPr>
          <p:cNvPr id="11" name="Line 7"/>
          <p:cNvSpPr>
            <a:spLocks noChangeShapeType="1"/>
          </p:cNvSpPr>
          <p:nvPr/>
        </p:nvSpPr>
        <p:spPr bwMode="auto">
          <a:xfrm flipH="1" flipV="1">
            <a:off x="4457699" y="4846320"/>
            <a:ext cx="1289468" cy="493026"/>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3"/>
          <p:cNvSpPr txBox="1">
            <a:spLocks noChangeArrowheads="1"/>
          </p:cNvSpPr>
          <p:nvPr/>
        </p:nvSpPr>
        <p:spPr bwMode="auto">
          <a:xfrm>
            <a:off x="5702500" y="5146911"/>
            <a:ext cx="299954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Roman Temple</a:t>
            </a:r>
            <a:r>
              <a:rPr kumimoji="0" lang="en-US" sz="2000" b="0" i="0" u="none" strike="noStrike" kern="0" cap="none" spc="0" normalizeH="0" noProof="0" dirty="0">
                <a:ln>
                  <a:noFill/>
                </a:ln>
                <a:solidFill>
                  <a:srgbClr val="FFFFFF"/>
                </a:solidFill>
                <a:effectLst>
                  <a:glow rad="76200">
                    <a:srgbClr val="000000">
                      <a:alpha val="60000"/>
                    </a:srgbClr>
                  </a:glow>
                </a:effectLst>
                <a:uLnTx/>
                <a:uFillTx/>
                <a:latin typeface="Calibri" pitchFamily="34" charset="0"/>
                <a:cs typeface="Calibri" pitchFamily="34" charset="0"/>
              </a:rPr>
              <a:t> of Hercules</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5" name="Line 7">
            <a:extLst>
              <a:ext uri="{FF2B5EF4-FFF2-40B4-BE49-F238E27FC236}">
                <a16:creationId xmlns:a16="http://schemas.microsoft.com/office/drawing/2014/main" id="{0CC4E67A-DCF3-402F-9665-C909F251F83C}"/>
              </a:ext>
            </a:extLst>
          </p:cNvPr>
          <p:cNvSpPr>
            <a:spLocks noChangeShapeType="1"/>
          </p:cNvSpPr>
          <p:nvPr/>
        </p:nvSpPr>
        <p:spPr bwMode="auto">
          <a:xfrm flipH="1">
            <a:off x="1420332" y="941556"/>
            <a:ext cx="0" cy="33435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6" name="Text Box 13">
            <a:extLst>
              <a:ext uri="{FF2B5EF4-FFF2-40B4-BE49-F238E27FC236}">
                <a16:creationId xmlns:a16="http://schemas.microsoft.com/office/drawing/2014/main" id="{AFCE4A68-F1C4-490E-96BE-DA856CBA1553}"/>
              </a:ext>
            </a:extLst>
          </p:cNvPr>
          <p:cNvSpPr txBox="1">
            <a:spLocks noChangeArrowheads="1"/>
          </p:cNvSpPr>
          <p:nvPr/>
        </p:nvSpPr>
        <p:spPr bwMode="auto">
          <a:xfrm>
            <a:off x="280487" y="562712"/>
            <a:ext cx="248497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most vulnerable point</a:t>
            </a:r>
          </a:p>
        </p:txBody>
      </p:sp>
    </p:spTree>
    <p:extLst>
      <p:ext uri="{BB962C8B-B14F-4D97-AF65-F5344CB8AC3E}">
        <p14:creationId xmlns:p14="http://schemas.microsoft.com/office/powerpoint/2010/main" val="700727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Users\Kris\Documents\Bolen\PCB size\Louvre-pcb\Mesopotamia\Bronze sword and daggers, Iron I, tb0927195253.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t="4201" b="8189"/>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sword and daggers, Iron Age I, circa 1100 BC</a:t>
            </a:r>
          </a:p>
        </p:txBody>
      </p:sp>
      <p:sp>
        <p:nvSpPr>
          <p:cNvPr id="3" name="Text Placeholder 2"/>
          <p:cNvSpPr>
            <a:spLocks noGrp="1"/>
          </p:cNvSpPr>
          <p:nvPr>
            <p:ph type="body" sz="quarter" idx="12"/>
          </p:nvPr>
        </p:nvSpPr>
        <p:spPr/>
        <p:txBody>
          <a:bodyPr/>
          <a:lstStyle/>
          <a:p>
            <a:r>
              <a:rPr lang="en-US" dirty="0"/>
              <a:t>11:25</a:t>
            </a:r>
          </a:p>
        </p:txBody>
      </p:sp>
      <p:sp>
        <p:nvSpPr>
          <p:cNvPr id="4" name="Title 3"/>
          <p:cNvSpPr>
            <a:spLocks noGrp="1"/>
          </p:cNvSpPr>
          <p:nvPr>
            <p:ph type="title"/>
          </p:nvPr>
        </p:nvSpPr>
        <p:spPr/>
        <p:txBody>
          <a:bodyPr/>
          <a:lstStyle/>
          <a:p>
            <a:r>
              <a:rPr lang="en-US" dirty="0"/>
              <a:t>David replied, “Do not let this thing displease you, for the sword devours one as well as another”</a:t>
            </a:r>
          </a:p>
        </p:txBody>
      </p:sp>
    </p:spTree>
    <p:extLst>
      <p:ext uri="{BB962C8B-B14F-4D97-AF65-F5344CB8AC3E}">
        <p14:creationId xmlns:p14="http://schemas.microsoft.com/office/powerpoint/2010/main" val="8717601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sword, probably from central Europe, 13th century BC</a:t>
            </a:r>
          </a:p>
        </p:txBody>
      </p:sp>
      <p:sp>
        <p:nvSpPr>
          <p:cNvPr id="3" name="Text Placeholder 2"/>
          <p:cNvSpPr>
            <a:spLocks noGrp="1"/>
          </p:cNvSpPr>
          <p:nvPr>
            <p:ph type="body" sz="quarter" idx="12"/>
          </p:nvPr>
        </p:nvSpPr>
        <p:spPr/>
        <p:txBody>
          <a:bodyPr/>
          <a:lstStyle/>
          <a:p>
            <a:r>
              <a:rPr lang="en-US" dirty="0"/>
              <a:t>11:25</a:t>
            </a:r>
          </a:p>
        </p:txBody>
      </p:sp>
      <p:sp>
        <p:nvSpPr>
          <p:cNvPr id="4" name="Title 3"/>
          <p:cNvSpPr>
            <a:spLocks noGrp="1"/>
          </p:cNvSpPr>
          <p:nvPr>
            <p:ph type="title"/>
          </p:nvPr>
        </p:nvSpPr>
        <p:spPr/>
        <p:txBody>
          <a:bodyPr/>
          <a:lstStyle/>
          <a:p>
            <a:r>
              <a:rPr lang="en-US" dirty="0"/>
              <a:t>David replied, “Do not let this thing displease you, for the sword devours one as well as another”</a:t>
            </a:r>
          </a:p>
        </p:txBody>
      </p:sp>
      <p:pic>
        <p:nvPicPr>
          <p:cNvPr id="5122" name="Picture 2" descr="C:\Users\Kris\Documents\Bolen\Bronze sword, prob central Europe, Iron Age, Late Bronze, 13th c BC, met275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08025"/>
            <a:ext cx="9144000" cy="5440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881093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Fallen soldier in Pergamene votive offering, 2nd century AD copy of a 2nd century BC original</a:t>
            </a:r>
          </a:p>
        </p:txBody>
      </p:sp>
      <p:sp>
        <p:nvSpPr>
          <p:cNvPr id="3" name="Text Placeholder 2"/>
          <p:cNvSpPr>
            <a:spLocks noGrp="1"/>
          </p:cNvSpPr>
          <p:nvPr>
            <p:ph type="body" sz="quarter" idx="12"/>
          </p:nvPr>
        </p:nvSpPr>
        <p:spPr/>
        <p:txBody>
          <a:bodyPr/>
          <a:lstStyle/>
          <a:p>
            <a:r>
              <a:rPr lang="en-US" dirty="0"/>
              <a:t>11:25</a:t>
            </a:r>
          </a:p>
        </p:txBody>
      </p:sp>
      <p:sp>
        <p:nvSpPr>
          <p:cNvPr id="4" name="Title 3"/>
          <p:cNvSpPr>
            <a:spLocks noGrp="1"/>
          </p:cNvSpPr>
          <p:nvPr>
            <p:ph type="title"/>
          </p:nvPr>
        </p:nvSpPr>
        <p:spPr/>
        <p:txBody>
          <a:bodyPr/>
          <a:lstStyle/>
          <a:p>
            <a:r>
              <a:rPr lang="en-US" dirty="0"/>
              <a:t>David replied, “Do not let this thing displease you, for the sword devours one as well as another”</a:t>
            </a:r>
          </a:p>
        </p:txBody>
      </p:sp>
      <p:pic>
        <p:nvPicPr>
          <p:cNvPr id="6146" name="Picture 2" descr="C:\Users\Kris\Documents\Bolen\04 0Adds 2012\19 Museum\Rome Museums\Naples Museum\Farnese Collection\Small Pergamene Votive Offering, 2nd c AD copy of 2nd c BC original, tb05151714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27100"/>
            <a:ext cx="9144000" cy="5002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522991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Amman acropolis fortifications"/>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Fortifications on the northern end of the citadel of Rabbah</a:t>
            </a:r>
          </a:p>
        </p:txBody>
      </p:sp>
      <p:sp>
        <p:nvSpPr>
          <p:cNvPr id="3" name="Text Placeholder 2"/>
          <p:cNvSpPr>
            <a:spLocks noGrp="1"/>
          </p:cNvSpPr>
          <p:nvPr>
            <p:ph type="body" sz="quarter" idx="12"/>
          </p:nvPr>
        </p:nvSpPr>
        <p:spPr/>
        <p:txBody>
          <a:bodyPr/>
          <a:lstStyle/>
          <a:p>
            <a:r>
              <a:rPr lang="en-US" dirty="0"/>
              <a:t>11:25</a:t>
            </a:r>
          </a:p>
        </p:txBody>
      </p:sp>
      <p:sp>
        <p:nvSpPr>
          <p:cNvPr id="4" name="Title 3"/>
          <p:cNvSpPr>
            <a:spLocks noGrp="1"/>
          </p:cNvSpPr>
          <p:nvPr>
            <p:ph type="title"/>
          </p:nvPr>
        </p:nvSpPr>
        <p:spPr/>
        <p:txBody>
          <a:bodyPr/>
          <a:lstStyle/>
          <a:p>
            <a:r>
              <a:rPr lang="en-US" dirty="0"/>
              <a:t>Now strengthen your attack against the city and overthrow it</a:t>
            </a:r>
          </a:p>
        </p:txBody>
      </p:sp>
    </p:spTree>
    <p:extLst>
      <p:ext uri="{BB962C8B-B14F-4D97-AF65-F5344CB8AC3E}">
        <p14:creationId xmlns:p14="http://schemas.microsoft.com/office/powerpoint/2010/main" val="11910959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255E44-6302-45AA-96DC-C61DA11BF1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Northern wall of the citadel of Rabbah (from the west)</a:t>
            </a:r>
          </a:p>
        </p:txBody>
      </p:sp>
      <p:sp>
        <p:nvSpPr>
          <p:cNvPr id="3" name="Text Placeholder 2"/>
          <p:cNvSpPr>
            <a:spLocks noGrp="1"/>
          </p:cNvSpPr>
          <p:nvPr>
            <p:ph type="body" sz="quarter" idx="12"/>
          </p:nvPr>
        </p:nvSpPr>
        <p:spPr/>
        <p:txBody>
          <a:bodyPr/>
          <a:lstStyle/>
          <a:p>
            <a:r>
              <a:rPr lang="en-US" dirty="0"/>
              <a:t>11:25</a:t>
            </a:r>
          </a:p>
        </p:txBody>
      </p:sp>
      <p:sp>
        <p:nvSpPr>
          <p:cNvPr id="4" name="Title 3"/>
          <p:cNvSpPr>
            <a:spLocks noGrp="1"/>
          </p:cNvSpPr>
          <p:nvPr>
            <p:ph type="title"/>
          </p:nvPr>
        </p:nvSpPr>
        <p:spPr/>
        <p:txBody>
          <a:bodyPr/>
          <a:lstStyle/>
          <a:p>
            <a:r>
              <a:rPr lang="en-US" dirty="0"/>
              <a:t>Now strengthen your attack against the city and overthrow it</a:t>
            </a:r>
          </a:p>
        </p:txBody>
      </p:sp>
    </p:spTree>
    <p:extLst>
      <p:ext uri="{BB962C8B-B14F-4D97-AF65-F5344CB8AC3E}">
        <p14:creationId xmlns:p14="http://schemas.microsoft.com/office/powerpoint/2010/main" val="58366179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Amman Citadel entrance to underground reservoir"/>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Entrance to an underground reservoir at the citadel of Rabbah</a:t>
            </a:r>
          </a:p>
        </p:txBody>
      </p:sp>
      <p:sp>
        <p:nvSpPr>
          <p:cNvPr id="3" name="Text Placeholder 2"/>
          <p:cNvSpPr>
            <a:spLocks noGrp="1"/>
          </p:cNvSpPr>
          <p:nvPr>
            <p:ph type="body" sz="quarter" idx="12"/>
          </p:nvPr>
        </p:nvSpPr>
        <p:spPr/>
        <p:txBody>
          <a:bodyPr/>
          <a:lstStyle/>
          <a:p>
            <a:r>
              <a:rPr lang="en-US" dirty="0"/>
              <a:t>11:25</a:t>
            </a:r>
          </a:p>
        </p:txBody>
      </p:sp>
      <p:sp>
        <p:nvSpPr>
          <p:cNvPr id="4" name="Title 3"/>
          <p:cNvSpPr>
            <a:spLocks noGrp="1"/>
          </p:cNvSpPr>
          <p:nvPr>
            <p:ph type="title"/>
          </p:nvPr>
        </p:nvSpPr>
        <p:spPr/>
        <p:txBody>
          <a:bodyPr/>
          <a:lstStyle/>
          <a:p>
            <a:r>
              <a:rPr lang="en-US" dirty="0"/>
              <a:t>Now strengthen your attack against the city and overthrow it</a:t>
            </a:r>
          </a:p>
        </p:txBody>
      </p:sp>
    </p:spTree>
    <p:extLst>
      <p:ext uri="{BB962C8B-B14F-4D97-AF65-F5344CB8AC3E}">
        <p14:creationId xmlns:p14="http://schemas.microsoft.com/office/powerpoint/2010/main" val="406948266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Bible Lands Museum-pcb\Egypt\Thebes, wall painting of professional mourners, 18th-19th dynasty, adr1806274160.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20000"/>
                    </a14:imgEffect>
                    <a14:imgEffect>
                      <a14:brightnessContrast contrast="5000"/>
                    </a14:imgEffect>
                  </a14:imgLayer>
                </a14:imgProps>
              </a:ext>
              <a:ext uri="{28A0092B-C50C-407E-A947-70E740481C1C}">
                <a14:useLocalDpi xmlns:a14="http://schemas.microsoft.com/office/drawing/2010/main" val="0"/>
              </a:ext>
            </a:extLst>
          </a:blip>
          <a:srcRect/>
          <a:stretch>
            <a:fillRect/>
          </a:stretch>
        </p:blipFill>
        <p:spPr bwMode="auto">
          <a:xfrm>
            <a:off x="914400" y="0"/>
            <a:ext cx="7422726" cy="67616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Wall painting of female mourners, from Thebes, Egypt, circa 1500–1200 BC </a:t>
            </a:r>
          </a:p>
        </p:txBody>
      </p:sp>
      <p:sp>
        <p:nvSpPr>
          <p:cNvPr id="3" name="Text Placeholder 2"/>
          <p:cNvSpPr>
            <a:spLocks noGrp="1"/>
          </p:cNvSpPr>
          <p:nvPr>
            <p:ph type="body" sz="quarter" idx="12"/>
          </p:nvPr>
        </p:nvSpPr>
        <p:spPr/>
        <p:txBody>
          <a:bodyPr/>
          <a:lstStyle/>
          <a:p>
            <a:r>
              <a:rPr lang="en-US" dirty="0"/>
              <a:t>11:26</a:t>
            </a:r>
          </a:p>
        </p:txBody>
      </p:sp>
      <p:sp>
        <p:nvSpPr>
          <p:cNvPr id="4" name="Title 3"/>
          <p:cNvSpPr>
            <a:spLocks noGrp="1"/>
          </p:cNvSpPr>
          <p:nvPr>
            <p:ph type="title"/>
          </p:nvPr>
        </p:nvSpPr>
        <p:spPr/>
        <p:txBody>
          <a:bodyPr/>
          <a:lstStyle/>
          <a:p>
            <a:r>
              <a:rPr lang="en-US" dirty="0"/>
              <a:t>When the wife of Uriah heard that Uriah her husband was dead, she lamented over her husband</a:t>
            </a:r>
          </a:p>
        </p:txBody>
      </p:sp>
    </p:spTree>
    <p:extLst>
      <p:ext uri="{BB962C8B-B14F-4D97-AF65-F5344CB8AC3E}">
        <p14:creationId xmlns:p14="http://schemas.microsoft.com/office/powerpoint/2010/main" val="143571070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Women mourning at the funeral of princess </a:t>
            </a:r>
            <a:r>
              <a:rPr lang="en-US" dirty="0" err="1"/>
              <a:t>Meketaten</a:t>
            </a:r>
            <a:r>
              <a:rPr lang="en-US" dirty="0"/>
              <a:t>, from Tell el-Amarna, 14th century BC</a:t>
            </a:r>
          </a:p>
        </p:txBody>
      </p:sp>
      <p:sp>
        <p:nvSpPr>
          <p:cNvPr id="3" name="Text Placeholder 2"/>
          <p:cNvSpPr>
            <a:spLocks noGrp="1"/>
          </p:cNvSpPr>
          <p:nvPr>
            <p:ph type="body" sz="quarter" idx="12"/>
          </p:nvPr>
        </p:nvSpPr>
        <p:spPr/>
        <p:txBody>
          <a:bodyPr/>
          <a:lstStyle/>
          <a:p>
            <a:r>
              <a:rPr lang="en-US" dirty="0"/>
              <a:t>11:26</a:t>
            </a:r>
          </a:p>
        </p:txBody>
      </p:sp>
      <p:sp>
        <p:nvSpPr>
          <p:cNvPr id="4" name="Title 3"/>
          <p:cNvSpPr>
            <a:spLocks noGrp="1"/>
          </p:cNvSpPr>
          <p:nvPr>
            <p:ph type="title"/>
          </p:nvPr>
        </p:nvSpPr>
        <p:spPr/>
        <p:txBody>
          <a:bodyPr/>
          <a:lstStyle/>
          <a:p>
            <a:r>
              <a:rPr lang="en-US" dirty="0"/>
              <a:t>When the wife of Uriah heard that Uriah her husband was dead, she lamented over her husband</a:t>
            </a:r>
          </a:p>
        </p:txBody>
      </p:sp>
      <p:pic>
        <p:nvPicPr>
          <p:cNvPr id="7170" name="Picture 2" descr="C:\Users\Kris\Documents\Bolen\04 0Adds 2012\07 Egypt\Tell el-Amarna-pcb\Tell el-Amarna Royal Tomb, women funeral mourners for princess Meketaten, adr1603163579.jpg"/>
          <p:cNvPicPr>
            <a:picLocks noChangeAspect="1" noChangeArrowheads="1"/>
          </p:cNvPicPr>
          <p:nvPr/>
        </p:nvPicPr>
        <p:blipFill rotWithShape="1">
          <a:blip r:embed="rId3">
            <a:extLst>
              <a:ext uri="{28A0092B-C50C-407E-A947-70E740481C1C}">
                <a14:useLocalDpi xmlns:a14="http://schemas.microsoft.com/office/drawing/2010/main" val="0"/>
              </a:ext>
            </a:extLst>
          </a:blip>
          <a:srcRect l="5582"/>
          <a:stretch/>
        </p:blipFill>
        <p:spPr bwMode="auto">
          <a:xfrm>
            <a:off x="-1" y="369332"/>
            <a:ext cx="9144001"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62057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Limestone relief of mourning women, from Saqqara, circa 1300 BC Brooklyn Museum 394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2"/>
            <a:ext cx="9144000" cy="684885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mourning women, from Saqqara, circa 1300 BC</a:t>
            </a:r>
          </a:p>
        </p:txBody>
      </p:sp>
      <p:sp>
        <p:nvSpPr>
          <p:cNvPr id="3" name="Text Placeholder 2"/>
          <p:cNvSpPr>
            <a:spLocks noGrp="1"/>
          </p:cNvSpPr>
          <p:nvPr>
            <p:ph type="body" sz="quarter" idx="12"/>
          </p:nvPr>
        </p:nvSpPr>
        <p:spPr/>
        <p:txBody>
          <a:bodyPr/>
          <a:lstStyle/>
          <a:p>
            <a:r>
              <a:rPr lang="en-US" dirty="0"/>
              <a:t>11:26</a:t>
            </a:r>
          </a:p>
        </p:txBody>
      </p:sp>
      <p:sp>
        <p:nvSpPr>
          <p:cNvPr id="4" name="Title 3"/>
          <p:cNvSpPr>
            <a:spLocks noGrp="1"/>
          </p:cNvSpPr>
          <p:nvPr>
            <p:ph type="title"/>
          </p:nvPr>
        </p:nvSpPr>
        <p:spPr/>
        <p:txBody>
          <a:bodyPr/>
          <a:lstStyle/>
          <a:p>
            <a:r>
              <a:rPr lang="en-US" dirty="0"/>
              <a:t>When the wife of Uriah heard that Uriah her husband was dead, she lamented over her husband</a:t>
            </a:r>
          </a:p>
        </p:txBody>
      </p:sp>
    </p:spTree>
    <p:extLst>
      <p:ext uri="{BB962C8B-B14F-4D97-AF65-F5344CB8AC3E}">
        <p14:creationId xmlns:p14="http://schemas.microsoft.com/office/powerpoint/2010/main" val="376085879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bed, laying, sleeping&#10;&#10;Description automatically generated">
            <a:extLst>
              <a:ext uri="{FF2B5EF4-FFF2-40B4-BE49-F238E27FC236}">
                <a16:creationId xmlns:a16="http://schemas.microsoft.com/office/drawing/2014/main" id="{50CAA60F-01BF-490C-8A50-02920D9D4056}"/>
              </a:ext>
            </a:extLst>
          </p:cNvPr>
          <p:cNvPicPr>
            <a:picLocks noChangeAspect="1"/>
          </p:cNvPicPr>
          <p:nvPr/>
        </p:nvPicPr>
        <p:blipFill rotWithShape="1">
          <a:blip r:embed="rId3">
            <a:extLst>
              <a:ext uri="{28A0092B-C50C-407E-A947-70E740481C1C}">
                <a14:useLocalDpi xmlns:a14="http://schemas.microsoft.com/office/drawing/2010/main" val="0"/>
              </a:ext>
            </a:extLst>
          </a:blip>
          <a:srcRect l="3752" r="3752"/>
          <a:stretch/>
        </p:blipFill>
        <p:spPr>
          <a:xfrm>
            <a:off x="0" y="369332"/>
            <a:ext cx="9144000" cy="6119336"/>
          </a:xfrm>
          <a:prstGeom prst="rect">
            <a:avLst/>
          </a:prstGeom>
        </p:spPr>
      </p:pic>
      <p:sp>
        <p:nvSpPr>
          <p:cNvPr id="2" name="Text Placeholder 1"/>
          <p:cNvSpPr>
            <a:spLocks noGrp="1"/>
          </p:cNvSpPr>
          <p:nvPr>
            <p:ph type="body" sz="quarter" idx="10"/>
          </p:nvPr>
        </p:nvSpPr>
        <p:spPr/>
        <p:txBody>
          <a:bodyPr/>
          <a:lstStyle/>
          <a:p>
            <a:r>
              <a:rPr lang="en-US" i="1" dirty="0"/>
              <a:t>Bath-Sheba Mourns Her Husband</a:t>
            </a:r>
            <a:r>
              <a:rPr lang="en-US" dirty="0"/>
              <a:t>, by James Tissot, circa 1899</a:t>
            </a:r>
          </a:p>
        </p:txBody>
      </p:sp>
      <p:sp>
        <p:nvSpPr>
          <p:cNvPr id="3" name="Text Placeholder 2"/>
          <p:cNvSpPr>
            <a:spLocks noGrp="1"/>
          </p:cNvSpPr>
          <p:nvPr>
            <p:ph type="body" sz="quarter" idx="12"/>
          </p:nvPr>
        </p:nvSpPr>
        <p:spPr/>
        <p:txBody>
          <a:bodyPr/>
          <a:lstStyle/>
          <a:p>
            <a:r>
              <a:rPr lang="en-US" dirty="0"/>
              <a:t>11:26</a:t>
            </a:r>
          </a:p>
        </p:txBody>
      </p:sp>
      <p:sp>
        <p:nvSpPr>
          <p:cNvPr id="4" name="Title 3"/>
          <p:cNvSpPr>
            <a:spLocks noGrp="1"/>
          </p:cNvSpPr>
          <p:nvPr>
            <p:ph type="title"/>
          </p:nvPr>
        </p:nvSpPr>
        <p:spPr/>
        <p:txBody>
          <a:bodyPr/>
          <a:lstStyle/>
          <a:p>
            <a:r>
              <a:rPr lang="en-US" dirty="0"/>
              <a:t>When the wife of Uriah heard that Uriah her husband was dead, she lamented over her husband</a:t>
            </a:r>
          </a:p>
        </p:txBody>
      </p:sp>
    </p:spTree>
    <p:extLst>
      <p:ext uri="{BB962C8B-B14F-4D97-AF65-F5344CB8AC3E}">
        <p14:creationId xmlns:p14="http://schemas.microsoft.com/office/powerpoint/2010/main" val="9797242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Jerusalem\Temple Mount and City of David aerial from east, tb q010703.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Jerusalem\Temple Mount and City of David aerial from east, tb q010703.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E:\0Adds 2004\06 Jordan\1024\Other\Plain north of Amman.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D:\0Images\00Jordan adds\Amman\sr\Amman Citadel middle terrace from west.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D:\0Images\00Jordan adds\Amman\sr\Amman Citadel northern end view to nw.jpg"/>
</p:tagLst>
</file>

<file path=ppt/tags/tag6.xml><?xml version="1.0" encoding="utf-8"?>
<p:tagLst xmlns:a="http://schemas.openxmlformats.org/drawingml/2006/main" xmlns:r="http://schemas.openxmlformats.org/officeDocument/2006/relationships" xmlns:p="http://schemas.openxmlformats.org/presentationml/2006/main">
  <p:tag name="PHOTO" val="TRUE"/>
  <p:tag name="FILENAME" val="E:\Todd Sites\0 Jordan sr\Amman\Amman acropolis fortifications.jpg"/>
</p:tagLst>
</file>

<file path=ppt/tags/tag7.xml><?xml version="1.0" encoding="utf-8"?>
<p:tagLst xmlns:a="http://schemas.openxmlformats.org/drawingml/2006/main" xmlns:r="http://schemas.openxmlformats.org/officeDocument/2006/relationships" xmlns:p="http://schemas.openxmlformats.org/presentationml/2006/main">
  <p:tag name="PHOTO" val="TRUE"/>
  <p:tag name="FILENAME" val="D:\0Images\00Jordan adds\Amman\sr\Amman Citadel entrance to underground reservoir.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933</TotalTime>
  <Words>10614</Words>
  <Application>Microsoft Office PowerPoint</Application>
  <PresentationFormat>On-screen Show (4:3)</PresentationFormat>
  <Paragraphs>809</Paragraphs>
  <Slides>106</Slides>
  <Notes>106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106</vt:i4>
      </vt:variant>
    </vt:vector>
  </HeadingPairs>
  <TitlesOfParts>
    <vt:vector size="110" baseType="lpstr">
      <vt:lpstr>Arial</vt:lpstr>
      <vt:lpstr>Calibri</vt:lpstr>
      <vt:lpstr>Times New Roman</vt:lpstr>
      <vt:lpstr>PhotoCompanion</vt:lpstr>
      <vt:lpstr>2 Samuel 11</vt:lpstr>
      <vt:lpstr>In the spring of the year, the time when kings go out to war</vt:lpstr>
      <vt:lpstr>In the spring of the year, the time when kings go out to war</vt:lpstr>
      <vt:lpstr>David sent Joab and all his men and all Israel, and they destroyed the Ammonites</vt:lpstr>
      <vt:lpstr>David sent Joab and all his men . . . , and they destroyed the Ammonites and besieged Rabbah</vt:lpstr>
      <vt:lpstr>David sent Joab and all his men . . . , and they destroyed the Ammonites and besieged Rabbah</vt:lpstr>
      <vt:lpstr>David sent Joab and all his men . . . , and they destroyed the Ammonites and besieged Rabbah</vt:lpstr>
      <vt:lpstr>David sent Joab and all his men . . . , and they destroyed the Ammonites and besieged Rabbah</vt:lpstr>
      <vt:lpstr>David sent Joab and all his men . . . , and they destroyed the Ammonites and besieged Rabbah</vt:lpstr>
      <vt:lpstr>David sent Joab and all his men . . . , and they destroyed the Ammonites and besieged Rabbah</vt:lpstr>
      <vt:lpstr>David sent Joab and all his men . . . , and they destroyed the Ammonites and besieged Rabbah</vt:lpstr>
      <vt:lpstr>David sent Joab and all his men . . . , and they destroyed the Ammonites and besieged Rabbah</vt:lpstr>
      <vt:lpstr>But David remained at Jerusalem</vt:lpstr>
      <vt:lpstr>But David remained at Jerusalem</vt:lpstr>
      <vt:lpstr>It came to pass in the evening, that David arose from his bed</vt:lpstr>
      <vt:lpstr>It came to pass in the evening, that David arose from his bed</vt:lpstr>
      <vt:lpstr>It came to pass in the evening, that David arose from his bed</vt:lpstr>
      <vt:lpstr>David arose from his bed and walked around on the roof of the king’s house</vt:lpstr>
      <vt:lpstr>David arose from his bed and walked around on the roof of the king’s house</vt:lpstr>
      <vt:lpstr>David arose from his bed and walked around on the roof of the king’s house</vt:lpstr>
      <vt:lpstr>David arose from his bed and walked around on the roof of the king’s house</vt:lpstr>
      <vt:lpstr>David arose from his bed and walked around on the roof of the king’s house</vt:lpstr>
      <vt:lpstr>David arose from his bed and walked around on the roof of the king’s house</vt:lpstr>
      <vt:lpstr>David arose from his bed and walked around on the roof of the king’s house</vt:lpstr>
      <vt:lpstr>He walked around on the roof of the king’s house, and from the roof he saw a woman bathing</vt:lpstr>
      <vt:lpstr>He walked around on the roof of the king’s house, and from the roof he saw a woman bathing</vt:lpstr>
      <vt:lpstr>He walked around on the roof of the king’s house, and from the roof he saw a woman bathing</vt:lpstr>
      <vt:lpstr>He walked around on the roof of the king’s house, and from the roof he saw a woman bathing</vt:lpstr>
      <vt:lpstr>He walked around on the roof of the king’s house, and from the roof he saw a woman bathing</vt:lpstr>
      <vt:lpstr>He walked around on the roof of the king’s house, and from the roof he saw a woman bathing</vt:lpstr>
      <vt:lpstr>He walked around on the roof of the king’s house, and from the roof he saw a woman bathing</vt:lpstr>
      <vt:lpstr>And the woman was very beautiful to look upon</vt:lpstr>
      <vt:lpstr>And the woman was very beautiful to look upon</vt:lpstr>
      <vt:lpstr>And the woman was very beautiful to look upon</vt:lpstr>
      <vt:lpstr>And the woman was very beautiful to look upon</vt:lpstr>
      <vt:lpstr>Is not this Bathsheba, the daughter of Eliam, the wife of Uriah the Hittite?</vt:lpstr>
      <vt:lpstr>Is not this Bathsheba, the daughter of Eliam, the wife of Uriah the Hittite?</vt:lpstr>
      <vt:lpstr>Is not this Bathsheba, the daughter of Eliam, the wife of Uriah the Hittite?</vt:lpstr>
      <vt:lpstr>Is not this Bathsheba, the daughter of Eliam, the wife of Uriah the Hittite?</vt:lpstr>
      <vt:lpstr>David sent messengers and took her, and she came to him, and he lay with her</vt:lpstr>
      <vt:lpstr>David sent messengers and took her, and she came to him, and he lay with her</vt:lpstr>
      <vt:lpstr>Then the woman conceived, and she sent and told David, “I am pregnant”</vt:lpstr>
      <vt:lpstr>Then the woman conceived, and she sent and told David, “I am pregnant”</vt:lpstr>
      <vt:lpstr>Then David sent to Joab, saying, “Send me Uriah the Hittite.” So Joab sent Uriah to David</vt:lpstr>
      <vt:lpstr>Then David asked Uriah about the welfare of Joab and the people</vt:lpstr>
      <vt:lpstr>David said, “Go down to your house and wash your feet.” So Uriah left the king’s house</vt:lpstr>
      <vt:lpstr>And a gift from the king was sent out after him</vt:lpstr>
      <vt:lpstr>And a gift from the king was sent out after him</vt:lpstr>
      <vt:lpstr>But Uriah slept at the door of the king’s house with all the servants of his lord</vt:lpstr>
      <vt:lpstr>But Uriah slept at the door of the king’s house with all the servants of his lord</vt:lpstr>
      <vt:lpstr>Then they told David, “Uriah did not go down to his house”</vt:lpstr>
      <vt:lpstr>Uriah said to David, “The ark and Israel and Judah are staying in tents”</vt:lpstr>
      <vt:lpstr>Uriah said to David, “The ark and Israel and Judah are staying in tents”</vt:lpstr>
      <vt:lpstr>Uriah said to David, “The ark and Israel and Judah are staying in tents”</vt:lpstr>
      <vt:lpstr>My lord Joab and the servants of my lord are encamped in the open field</vt:lpstr>
      <vt:lpstr>My lord Joab and the servants of my lord are encamped in the open field</vt:lpstr>
      <vt:lpstr>My lord Joab and the servants of my lord are encamped in the open field</vt:lpstr>
      <vt:lpstr>Shall I then go into my house, to eat and to drink and to lie with my wife?</vt:lpstr>
      <vt:lpstr>So Uriah stayed in Jerusalem that day and the next</vt:lpstr>
      <vt:lpstr>When David had called him, he ate and drank before him</vt:lpstr>
      <vt:lpstr>And David invited him, and he ate and drank before him, and he made him drunk</vt:lpstr>
      <vt:lpstr>In the morning, David wrote a letter to Joab and sent it by the hand of Uriah</vt:lpstr>
      <vt:lpstr>In the morning, David wrote a letter to Joab and sent it by the hand of Uriah</vt:lpstr>
      <vt:lpstr>Set Uriah at the front of the fiercest battle and pull back from him, that he may be struck down</vt:lpstr>
      <vt:lpstr>Set Uriah at the front of the fiercest battle and pull back from him, that he may be struck down</vt:lpstr>
      <vt:lpstr>He put Uriah at the place where he knew there were strong warriors</vt:lpstr>
      <vt:lpstr>He put Uriah at the place where he knew there were strong warriors</vt:lpstr>
      <vt:lpstr>The men of the city went out and fought with Joab</vt:lpstr>
      <vt:lpstr>And some of the people fell, including some servants of David; and Uriah the Hittite also died</vt:lpstr>
      <vt:lpstr>And some of the people fell, including some servants of David; and Uriah the Hittite also died</vt:lpstr>
      <vt:lpstr>So Joab sent and told David all the things concerning the war</vt:lpstr>
      <vt:lpstr>Why did you go so near the city to fight? Did you not know that they would shoot from the wall?</vt:lpstr>
      <vt:lpstr>Why did you go so near the city to fight? Did you not know that they would shoot from the wall?</vt:lpstr>
      <vt:lpstr>Why did you go so near the city to fight? Did you not know that they would shoot from the wall?</vt:lpstr>
      <vt:lpstr>Who killed Abimelech the son of Jerubbesheth? Did not a woman cast an upper millstone?</vt:lpstr>
      <vt:lpstr>Did not a woman cast an upper millstone upon him from the wall, so that he died at Thebez? </vt:lpstr>
      <vt:lpstr>Did not a woman cast an upper millstone upon him from the wall, so that he died at Thebez? </vt:lpstr>
      <vt:lpstr>Did not a woman cast an upper millstone upon him from the wall, so that he died at Thebez? </vt:lpstr>
      <vt:lpstr>Did not a woman cast an upper millstone upon him from the wall, so that he died at Thebez? </vt:lpstr>
      <vt:lpstr>Did not a woman cast an upper millstone upon him from the wall, so that he died at Thebez? </vt:lpstr>
      <vt:lpstr>Did not a woman cast an upper millstone upon him from the wall, so that he died at Thebez? </vt:lpstr>
      <vt:lpstr>Did not a woman cast an upper millstone upon him from the wall, so that he died at Thebez? </vt:lpstr>
      <vt:lpstr>So the messenger left and reported to David all that Joab sent him to tell</vt:lpstr>
      <vt:lpstr>They came out against us in the field, but we pressed them back to the entrance of the gate</vt:lpstr>
      <vt:lpstr>They came out against us in the field, but we pressed them back to the entrance of the gate</vt:lpstr>
      <vt:lpstr>They came out against us in the field, but we pressed them back to the entrance of the gate</vt:lpstr>
      <vt:lpstr>The archers shot at your servants from the wall</vt:lpstr>
      <vt:lpstr>And some of the king’s servants are dead</vt:lpstr>
      <vt:lpstr>And some of the king’s servants are dead, and your servant Uriah the Hittite is dead also</vt:lpstr>
      <vt:lpstr>David replied, “Do not let this thing displease you, for the sword devours one as well as another”</vt:lpstr>
      <vt:lpstr>David replied, “Do not let this thing displease you, for the sword devours one as well as another”</vt:lpstr>
      <vt:lpstr>David replied, “Do not let this thing displease you, for the sword devours one as well as another”</vt:lpstr>
      <vt:lpstr>Now strengthen your attack against the city and overthrow it</vt:lpstr>
      <vt:lpstr>Now strengthen your attack against the city and overthrow it</vt:lpstr>
      <vt:lpstr>Now strengthen your attack against the city and overthrow it</vt:lpstr>
      <vt:lpstr>When the wife of Uriah heard that Uriah her husband was dead, she lamented over her husband</vt:lpstr>
      <vt:lpstr>When the wife of Uriah heard that Uriah her husband was dead, she lamented over her husband</vt:lpstr>
      <vt:lpstr>When the wife of Uriah heard that Uriah her husband was dead, she lamented over her husband</vt:lpstr>
      <vt:lpstr>When the wife of Uriah heard that Uriah her husband was dead, she lamented over her husband</vt:lpstr>
      <vt:lpstr>When the wife of Uriah heard that Uriah her husband was dead, she lamented over her husband</vt:lpstr>
      <vt:lpstr>When the mourning was past, David sent and brought her to his house, and she became his wife</vt:lpstr>
      <vt:lpstr>When the mourning was past, David sent and brought her to his house, and she became his wife</vt:lpstr>
      <vt:lpstr>When the mourning was past, David sent and brought her to his house, and she became his wife</vt:lpstr>
      <vt:lpstr>She became his wife and bore him a son</vt:lpstr>
      <vt:lpstr>She became his wife and bore him a son</vt:lpstr>
      <vt:lpstr>But the thing that David had done was evil in the sight of Yahweh</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11, Photo Companion to the Bible</dc:title>
  <dc:subject>Photo Companion to the Bible</dc:subject>
  <dc:creator>BiblePlaces.com</dc:creator>
  <cp:lastModifiedBy>Todd Bolen</cp:lastModifiedBy>
  <cp:revision>91</cp:revision>
  <dcterms:created xsi:type="dcterms:W3CDTF">2020-04-09T20:35:58Z</dcterms:created>
  <dcterms:modified xsi:type="dcterms:W3CDTF">2022-03-01T03:53:27Z</dcterms:modified>
</cp:coreProperties>
</file>